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trictFirstAndLastChars="0" saveSubsetFonts="1" autoCompressPictures="0">
  <p:sldMasterIdLst>
    <p:sldMasterId id="2147483648" r:id="rId1"/>
  </p:sldMasterIdLst>
  <p:notesMasterIdLst>
    <p:notesMasterId r:id="rId68"/>
  </p:notesMasterIdLst>
  <p:handoutMasterIdLst>
    <p:handoutMasterId r:id="rId69"/>
  </p:handoutMasterIdLst>
  <p:sldIdLst>
    <p:sldId id="256" r:id="rId2"/>
    <p:sldId id="788" r:id="rId3"/>
    <p:sldId id="789" r:id="rId4"/>
    <p:sldId id="790" r:id="rId5"/>
    <p:sldId id="791" r:id="rId6"/>
    <p:sldId id="792" r:id="rId7"/>
    <p:sldId id="793" r:id="rId8"/>
    <p:sldId id="794" r:id="rId9"/>
    <p:sldId id="795" r:id="rId10"/>
    <p:sldId id="835" r:id="rId11"/>
    <p:sldId id="823" r:id="rId12"/>
    <p:sldId id="807" r:id="rId13"/>
    <p:sldId id="808" r:id="rId14"/>
    <p:sldId id="809" r:id="rId15"/>
    <p:sldId id="810" r:id="rId16"/>
    <p:sldId id="811" r:id="rId17"/>
    <p:sldId id="812" r:id="rId18"/>
    <p:sldId id="822" r:id="rId19"/>
    <p:sldId id="813" r:id="rId20"/>
    <p:sldId id="814" r:id="rId21"/>
    <p:sldId id="815" r:id="rId22"/>
    <p:sldId id="816" r:id="rId23"/>
    <p:sldId id="817" r:id="rId24"/>
    <p:sldId id="818" r:id="rId25"/>
    <p:sldId id="821" r:id="rId26"/>
    <p:sldId id="820" r:id="rId27"/>
    <p:sldId id="825" r:id="rId28"/>
    <p:sldId id="824" r:id="rId29"/>
    <p:sldId id="832" r:id="rId30"/>
    <p:sldId id="836" r:id="rId31"/>
    <p:sldId id="837" r:id="rId32"/>
    <p:sldId id="838" r:id="rId33"/>
    <p:sldId id="839" r:id="rId34"/>
    <p:sldId id="840" r:id="rId35"/>
    <p:sldId id="841" r:id="rId36"/>
    <p:sldId id="857" r:id="rId37"/>
    <p:sldId id="827" r:id="rId38"/>
    <p:sldId id="828" r:id="rId39"/>
    <p:sldId id="829" r:id="rId40"/>
    <p:sldId id="830" r:id="rId41"/>
    <p:sldId id="831" r:id="rId42"/>
    <p:sldId id="858" r:id="rId43"/>
    <p:sldId id="833" r:id="rId44"/>
    <p:sldId id="834" r:id="rId45"/>
    <p:sldId id="859" r:id="rId46"/>
    <p:sldId id="860" r:id="rId47"/>
    <p:sldId id="861" r:id="rId48"/>
    <p:sldId id="862" r:id="rId49"/>
    <p:sldId id="842" r:id="rId50"/>
    <p:sldId id="843" r:id="rId51"/>
    <p:sldId id="863" r:id="rId52"/>
    <p:sldId id="864" r:id="rId53"/>
    <p:sldId id="844" r:id="rId54"/>
    <p:sldId id="845" r:id="rId55"/>
    <p:sldId id="846" r:id="rId56"/>
    <p:sldId id="847" r:id="rId57"/>
    <p:sldId id="849" r:id="rId58"/>
    <p:sldId id="848" r:id="rId59"/>
    <p:sldId id="851" r:id="rId60"/>
    <p:sldId id="852" r:id="rId61"/>
    <p:sldId id="853" r:id="rId62"/>
    <p:sldId id="854" r:id="rId63"/>
    <p:sldId id="855" r:id="rId64"/>
    <p:sldId id="865" r:id="rId65"/>
    <p:sldId id="856" r:id="rId66"/>
    <p:sldId id="866" r:id="rId6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213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223B9D8B-EB7B-F844-A4AE-E254177D20A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4763" y="-3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t" anchorCtr="0" compatLnSpc="1">
            <a:prstTxWarp prst="textNoShape">
              <a:avLst/>
            </a:prstTxWarp>
          </a:bodyPr>
          <a:lstStyle>
            <a:lvl1pPr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6A9CBD01-58E0-034B-835E-DE047DF300B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-3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t" anchorCtr="0" compatLnSpc="1">
            <a:prstTxWarp prst="textNoShape">
              <a:avLst/>
            </a:prstTxWarp>
          </a:bodyPr>
          <a:lstStyle>
            <a:lvl1pPr algn="r"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BBEDCBEA-45EA-437C-3309-5F8740339AA0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27138" y="690563"/>
            <a:ext cx="4862512" cy="36464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CA2AAC65-CA02-6F4B-82EB-5F8827EC3D7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3138" y="4572000"/>
            <a:ext cx="5368925" cy="434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681" tIns="48014" rIns="97681" bIns="480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F2400E76-5251-4940-B960-F2F4EAF0507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4763" y="9147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b" anchorCtr="0" compatLnSpc="1">
            <a:prstTxWarp prst="textNoShape">
              <a:avLst/>
            </a:prstTxWarp>
          </a:bodyPr>
          <a:lstStyle>
            <a:lvl1pPr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EDF0BED7-42B0-3A42-91FA-564E613DF6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47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b" anchorCtr="0" compatLnSpc="1">
            <a:prstTxWarp prst="textNoShape">
              <a:avLst/>
            </a:prstTxWarp>
          </a:bodyPr>
          <a:lstStyle>
            <a:lvl1pPr algn="r" defTabSz="973138">
              <a:defRPr sz="1100" i="1"/>
            </a:lvl1pPr>
          </a:lstStyle>
          <a:p>
            <a:fld id="{6D586469-BE84-0E49-B7D3-492785B9F2E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charset="0"/>
        <a:cs typeface="ＭＳ Ｐゴシック" charset="0"/>
      </a:defRPr>
    </a:lvl1pPr>
    <a:lvl2pPr marL="461963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2pPr>
    <a:lvl3pPr marL="923925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3pPr>
    <a:lvl4pPr marL="1387475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4pPr>
    <a:lvl5pPr marL="1849438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>
            <a:extLst>
              <a:ext uri="{FF2B5EF4-FFF2-40B4-BE49-F238E27FC236}">
                <a16:creationId xmlns:a16="http://schemas.microsoft.com/office/drawing/2014/main" id="{6E745B37-519C-1DEA-F82A-841C1F40C8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7AF996C4-4781-B74A-A06A-25D4457CD037}" type="slidenum">
              <a:rPr lang="en-US" altLang="en-US" sz="1100"/>
              <a:pPr/>
              <a:t>1</a:t>
            </a:fld>
            <a:endParaRPr lang="en-US" altLang="en-US" sz="1100"/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3C970944-DABD-6087-428B-380144988A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E35518B8-9E46-EDB8-F863-8EC878AE34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Rectangle 5"/>
          <p:cNvSpPr>
            <a:spLocks noGrp="1" noChangeArrowheads="1"/>
          </p:cNvSpPr>
          <p:nvPr>
            <p:ph type="ctrTitle" sz="quarter"/>
          </p:nvPr>
        </p:nvSpPr>
        <p:spPr>
          <a:xfrm>
            <a:off x="838200" y="1600200"/>
            <a:ext cx="6781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85800" y="3429000"/>
            <a:ext cx="6400800" cy="1752600"/>
          </a:xfrm>
        </p:spPr>
        <p:txBody>
          <a:bodyPr anchor="ctr"/>
          <a:lstStyle>
            <a:lvl1pPr marL="0" indent="0" algn="ctr">
              <a:buFont typeface="Monotype Sorts" pitchFamily="1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Rectangle 7">
            <a:extLst>
              <a:ext uri="{FF2B5EF4-FFF2-40B4-BE49-F238E27FC236}">
                <a16:creationId xmlns:a16="http://schemas.microsoft.com/office/drawing/2014/main" id="{C6EE6D2C-50D5-01CC-8E89-47055B9C67B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1F5635-A089-5C4E-AB43-D73D73BDD03C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5C09AA31-2839-1CD8-CC73-EAAF86E34FD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B17ED59E-BDB5-A0CB-0039-AF17348CEF6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BCA783-E380-EC4A-9FF6-B552B145AF3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6189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C820096E-8D5F-ACD2-9D3E-540752FD773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604929-A71D-FA48-9012-36EB241AF717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67E63A5-FAA9-ADD1-1E7E-2A09BEE8D56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1421CB5-AD61-7501-DC40-FB86A77CD9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12E6A-CF65-2E42-94A5-0EF70485130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1832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ADE57C6A-F3C7-FC0F-6015-4EF9ECD17C7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A2F9AC-1D3C-E74C-9E5C-3C01E0B25BB2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F5A4EC21-D28F-C358-F2B3-C64894E9386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DAD51610-DDD1-92C5-DAD4-4069750F71D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EDF40B-6272-AC48-8642-702B6C948EB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0978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7CF76D50-9910-5E4D-8306-E819C428FE2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ACBBD0-D603-1349-9F8F-F525DD526B70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E2056DB-AADC-F57E-9EAE-0FDD13ECF76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0506E776-4DEE-1366-9306-027D318C5DF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67E60F6-A2BF-444A-AA86-E8DAD6F3A14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4741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73A6C38A-F47D-72CC-573A-AF18E646432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96F761-D05E-0745-8EFC-517EDE415296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267A89A1-F9D5-D60E-68C1-BC0A355B5BA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278BCF29-4D77-1016-19F5-327C75ECF5E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A8C33D2-2F42-E244-B82E-431C7E93E29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1207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690A5E1B-ECDA-63D1-EBE2-EA2D6FF8697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BA077C-8486-E143-9CAA-2E7D2ABF6DA5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485AAF8F-CC7A-B8F7-CFC7-34BBBD2DD1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A1982960-E6A4-4A31-F98D-0C66E9A0728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E0E1115-484E-004C-8385-2DB65AA01B3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585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C68690E6-ED97-3CED-7EA9-B2F2CD9A23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B32AA5-F90C-674E-B147-40443E4FBDBF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468C81CF-97B5-6512-6DA1-5E99A44C1E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C3103273-7ADD-2111-E355-46FDE109A3A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43BFB1B-A37C-A44A-ACD6-AC9180A5C09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938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C84D6B7E-7C04-CA4E-BBFF-2C40320CC3D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00AEBE-7FF7-2642-998F-23A8765F9F55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4" name="Rectangle 8">
            <a:extLst>
              <a:ext uri="{FF2B5EF4-FFF2-40B4-BE49-F238E27FC236}">
                <a16:creationId xmlns:a16="http://schemas.microsoft.com/office/drawing/2014/main" id="{4A746DB4-9996-67FF-75C1-39DD9B3BE11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F39FDC5A-C387-D788-847B-4343CB9630B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CD95A63-88BE-CB41-86D6-E2EA4ED2480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2638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1784EE04-3FED-F251-F2FA-15CDEF2E3C1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665A3E-0DC7-1440-8349-C698EF10FCBE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B1AFC70D-DF0A-7B0E-6343-6BD8FE86357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714AE9A0-C837-9122-CA43-1BECC113E04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A5955BC-199D-864F-B5E7-8D002EC2B0B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912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076E080F-1F4A-3B51-E6D9-E806D7980EC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1BDB18-A6C6-5B42-8C6F-5EF7788A204B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B8C4FBE4-ED06-057C-CC18-CAFE3651BD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89421863-1AD8-0C4E-FF4F-41F41E26FD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E486BA-231B-9443-AD9F-C0993863396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9449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8AB9C677-5015-0D43-BDBB-AB527162F75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2008DD-5A94-2A49-831B-E2DE19B1F8A4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94EAB816-FA4D-40D8-4850-DFE7DF09DC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9EDEE0F8-DA9A-94FD-0626-0ECC707D2A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66FCC1-2E88-E244-AD26-A9459943E13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0813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 5">
            <a:extLst>
              <a:ext uri="{FF2B5EF4-FFF2-40B4-BE49-F238E27FC236}">
                <a16:creationId xmlns:a16="http://schemas.microsoft.com/office/drawing/2014/main" id="{3133B5C9-E282-6A45-8479-BF05384B05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304800"/>
            <a:ext cx="6324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6">
            <a:extLst>
              <a:ext uri="{FF2B5EF4-FFF2-40B4-BE49-F238E27FC236}">
                <a16:creationId xmlns:a16="http://schemas.microsoft.com/office/drawing/2014/main" id="{F6A47424-1BF8-759F-E6AB-FFFBD42A13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D6A743E9-E597-074D-BE84-9DC09469EC0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>
              <a:defRPr sz="1400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CD2308B4-1234-AB44-BBD9-EA12324CD4A2}" type="datetime1">
              <a:rPr lang="en-US"/>
              <a:pPr>
                <a:defRPr/>
              </a:pPr>
              <a:t>10/5/22</a:t>
            </a:fld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7262675-B978-B64C-90D5-45C071C0281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FFFF5ECE-DC0C-5144-A996-0C6D9B9E89A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29550BD7-308F-9D41-90D6-84EE50AC986E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Monotype Sorts" pitchFamily="2" charset="2"/>
        <a:buChar char="l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800">
          <a:solidFill>
            <a:schemeClr val="tx1"/>
          </a:solidFill>
          <a:latin typeface="+mn-lt"/>
          <a:ea typeface="ＭＳ Ｐゴシック" pitchFamily="1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Monotype Sorts" pitchFamily="2" charset="2"/>
        <a:buChar char="l"/>
        <a:defRPr sz="2400">
          <a:solidFill>
            <a:schemeClr val="tx1"/>
          </a:solidFill>
          <a:latin typeface="+mn-lt"/>
          <a:ea typeface="ＭＳ Ｐゴシック" pitchFamily="1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000">
          <a:solidFill>
            <a:schemeClr val="tx1"/>
          </a:solidFill>
          <a:latin typeface="+mn-lt"/>
          <a:ea typeface="ＭＳ Ｐゴシック" pitchFamily="1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>
            <a:extLst>
              <a:ext uri="{FF2B5EF4-FFF2-40B4-BE49-F238E27FC236}">
                <a16:creationId xmlns:a16="http://schemas.microsoft.com/office/drawing/2014/main" id="{BC70141B-0A64-F704-17C3-E23CE642540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858BFFF-5F3B-624D-80FA-08B3543447F6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15362" name="Rectangle 8">
            <a:extLst>
              <a:ext uri="{FF2B5EF4-FFF2-40B4-BE49-F238E27FC236}">
                <a16:creationId xmlns:a16="http://schemas.microsoft.com/office/drawing/2014/main" id="{F1E21558-3AF0-26E6-4BAB-EA68BC8F48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ecs36b, Spring </a:t>
            </a:r>
            <a:r>
              <a:rPr lang="mr-IN" altLang="en-US" sz="1400"/>
              <a:t>20</a:t>
            </a:r>
            <a:r>
              <a:rPr lang="en-US" altLang="en-US" sz="1400"/>
              <a:t>20</a:t>
            </a:r>
          </a:p>
        </p:txBody>
      </p:sp>
      <p:sp>
        <p:nvSpPr>
          <p:cNvPr id="15363" name="Rectangle 9">
            <a:extLst>
              <a:ext uri="{FF2B5EF4-FFF2-40B4-BE49-F238E27FC236}">
                <a16:creationId xmlns:a16="http://schemas.microsoft.com/office/drawing/2014/main" id="{9D514EF3-A8F2-F23C-844D-53F81DE0AB1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0</a:t>
            </a:r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86E76940-902C-794A-A9BA-D39C43ED919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001963" y="1219200"/>
            <a:ext cx="7772400" cy="1143000"/>
          </a:xfrm>
        </p:spPr>
        <p:txBody>
          <a:bodyPr/>
          <a:lstStyle/>
          <a:p>
            <a:pPr algn="l">
              <a:defRPr/>
            </a:pPr>
            <a: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  <a:t>ecs36b Spring 2020:</a:t>
            </a:r>
            <a:b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</a:br>
            <a:r>
              <a:rPr lang="en-US" sz="3600" i="1" u="sng" dirty="0">
                <a:solidFill>
                  <a:schemeClr val="tx1"/>
                </a:solidFill>
                <a:latin typeface="Times New Roman" charset="0"/>
              </a:rPr>
              <a:t>Software Development &amp;</a:t>
            </a:r>
            <a:br>
              <a:rPr lang="en-US" sz="3600" i="1" u="sng" dirty="0">
                <a:solidFill>
                  <a:schemeClr val="tx1"/>
                </a:solidFill>
                <a:latin typeface="Times New Roman" charset="0"/>
              </a:rPr>
            </a:br>
            <a:r>
              <a:rPr lang="en-US" sz="3600" i="1" u="sng" dirty="0">
                <a:solidFill>
                  <a:schemeClr val="tx1"/>
                </a:solidFill>
                <a:latin typeface="Times New Roman" charset="0"/>
              </a:rPr>
              <a:t>Object-Oriented Programming</a:t>
            </a:r>
            <a:br>
              <a:rPr lang="en-US" i="1" u="sng" dirty="0">
                <a:solidFill>
                  <a:schemeClr val="tx1"/>
                </a:solidFill>
                <a:latin typeface="Times New Roman" charset="0"/>
              </a:rPr>
            </a:br>
            <a: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  <a:t>#03: </a:t>
            </a:r>
            <a:r>
              <a:rPr lang="en-US" sz="2400">
                <a:solidFill>
                  <a:schemeClr val="tx1"/>
                </a:solidFill>
                <a:effectLst/>
                <a:latin typeface="Comic Sans MS" charset="0"/>
              </a:rPr>
              <a:t>Operator Overloading (1/2)</a:t>
            </a:r>
            <a:endParaRPr lang="en-US" sz="2400" u="sng" dirty="0">
              <a:solidFill>
                <a:srgbClr val="FFFF99"/>
              </a:solidFill>
              <a:effectLst/>
              <a:latin typeface="Comic Sans MS" charset="0"/>
            </a:endParaRPr>
          </a:p>
        </p:txBody>
      </p:sp>
      <p:sp>
        <p:nvSpPr>
          <p:cNvPr id="15365" name="Rectangle 3">
            <a:extLst>
              <a:ext uri="{FF2B5EF4-FFF2-40B4-BE49-F238E27FC236}">
                <a16:creationId xmlns:a16="http://schemas.microsoft.com/office/drawing/2014/main" id="{086E9D7C-582F-4104-9CFD-C001340DDBE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5453063" y="4932363"/>
            <a:ext cx="3181350" cy="1241425"/>
          </a:xfrm>
          <a:noFill/>
        </p:spPr>
        <p:txBody>
          <a:bodyPr/>
          <a:lstStyle/>
          <a:p>
            <a:pPr algn="l">
              <a:spcBef>
                <a:spcPct val="0"/>
              </a:spcBef>
              <a:buFont typeface="Monotype Sorts" pitchFamily="2" charset="2"/>
              <a:buNone/>
            </a:pPr>
            <a:r>
              <a:rPr lang="en-US" altLang="en-US" i="1">
                <a:ea typeface="ＭＳ Ｐゴシック" panose="020B0600070205080204" pitchFamily="34" charset="-128"/>
              </a:rPr>
              <a:t>Dr. S. Felix Wu</a:t>
            </a:r>
            <a:endParaRPr lang="en-US" altLang="en-US">
              <a:ea typeface="ＭＳ Ｐゴシック" panose="020B0600070205080204" pitchFamily="34" charset="-128"/>
            </a:endParaRPr>
          </a:p>
          <a:p>
            <a:pPr algn="l">
              <a:spcBef>
                <a:spcPct val="0"/>
              </a:spcBef>
              <a:buFont typeface="Monotype Sorts" pitchFamily="2" charset="2"/>
              <a:buNone/>
            </a:pPr>
            <a:r>
              <a:rPr lang="en-US" altLang="en-US" sz="2800" u="sng">
                <a:ea typeface="ＭＳ Ｐゴシック" panose="020B0600070205080204" pitchFamily="34" charset="-128"/>
              </a:rPr>
              <a:t>sfwu@ucdavis.edu</a:t>
            </a:r>
            <a:endParaRPr lang="en-US" altLang="en-US" sz="2800" u="sng">
              <a:solidFill>
                <a:srgbClr val="FFCC99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15366" name="Picture 1">
            <a:extLst>
              <a:ext uri="{FF2B5EF4-FFF2-40B4-BE49-F238E27FC236}">
                <a16:creationId xmlns:a16="http://schemas.microsoft.com/office/drawing/2014/main" id="{513AE61C-2680-022C-61BD-64BCBFF6F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1338"/>
            <a:ext cx="2773363" cy="189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7" name="Picture 2">
            <a:extLst>
              <a:ext uri="{FF2B5EF4-FFF2-40B4-BE49-F238E27FC236}">
                <a16:creationId xmlns:a16="http://schemas.microsoft.com/office/drawing/2014/main" id="{AEDA0843-9BC3-D009-1CA8-8DE4FE09B2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590800"/>
            <a:ext cx="3124200" cy="351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8" name="TextBox 3">
            <a:extLst>
              <a:ext uri="{FF2B5EF4-FFF2-40B4-BE49-F238E27FC236}">
                <a16:creationId xmlns:a16="http://schemas.microsoft.com/office/drawing/2014/main" id="{6A6EB305-45CA-7D29-6BA5-68CD4547B4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167063"/>
            <a:ext cx="273685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Abstraction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Encapsulation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Polymorphism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Inheritance</a:t>
            </a:r>
          </a:p>
        </p:txBody>
      </p:sp>
      <p:grpSp>
        <p:nvGrpSpPr>
          <p:cNvPr id="15369" name="Group 32">
            <a:extLst>
              <a:ext uri="{FF2B5EF4-FFF2-40B4-BE49-F238E27FC236}">
                <a16:creationId xmlns:a16="http://schemas.microsoft.com/office/drawing/2014/main" id="{6ED71974-0C96-05B4-F73F-6DD6C74A64EB}"/>
              </a:ext>
            </a:extLst>
          </p:cNvPr>
          <p:cNvGrpSpPr>
            <a:grpSpLocks/>
          </p:cNvGrpSpPr>
          <p:nvPr/>
        </p:nvGrpSpPr>
        <p:grpSpPr bwMode="auto">
          <a:xfrm>
            <a:off x="4419600" y="2590800"/>
            <a:ext cx="3886200" cy="2362200"/>
            <a:chOff x="2667000" y="2209800"/>
            <a:chExt cx="5867400" cy="3886200"/>
          </a:xfrm>
        </p:grpSpPr>
        <p:sp>
          <p:nvSpPr>
            <p:cNvPr id="15370" name="Oval 4">
              <a:extLst>
                <a:ext uri="{FF2B5EF4-FFF2-40B4-BE49-F238E27FC236}">
                  <a16:creationId xmlns:a16="http://schemas.microsoft.com/office/drawing/2014/main" id="{0F6CE702-7263-3E76-4F86-4186EA833B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4400" y="2514600"/>
              <a:ext cx="3810000" cy="3581400"/>
            </a:xfrm>
            <a:prstGeom prst="ellipse">
              <a:avLst/>
            </a:prstGeom>
            <a:noFill/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1" name="AutoShape 9">
              <a:extLst>
                <a:ext uri="{FF2B5EF4-FFF2-40B4-BE49-F238E27FC236}">
                  <a16:creationId xmlns:a16="http://schemas.microsoft.com/office/drawing/2014/main" id="{F8630A28-115B-5CA1-35E4-3D60579919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600" y="3352800"/>
              <a:ext cx="1066800" cy="762000"/>
            </a:xfrm>
            <a:prstGeom prst="flowChartMagneticDrum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2" name="AutoShape 10">
              <a:extLst>
                <a:ext uri="{FF2B5EF4-FFF2-40B4-BE49-F238E27FC236}">
                  <a16:creationId xmlns:a16="http://schemas.microsoft.com/office/drawing/2014/main" id="{8BDEC2D3-748B-CB04-C59E-9CB3368EFE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600" y="4572000"/>
              <a:ext cx="1066800" cy="762000"/>
            </a:xfrm>
            <a:prstGeom prst="flowChartMagneticDrum">
              <a:avLst/>
            </a:prstGeom>
            <a:solidFill>
              <a:srgbClr val="6600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3" name="AutoShape 11">
              <a:extLst>
                <a:ext uri="{FF2B5EF4-FFF2-40B4-BE49-F238E27FC236}">
                  <a16:creationId xmlns:a16="http://schemas.microsoft.com/office/drawing/2014/main" id="{9EBFB3A0-260C-E8CB-3400-FCE794160A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00" y="4038600"/>
              <a:ext cx="1066800" cy="762000"/>
            </a:xfrm>
            <a:prstGeom prst="flowChartMagneticDrum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4" name="Line 12">
              <a:extLst>
                <a:ext uri="{FF2B5EF4-FFF2-40B4-BE49-F238E27FC236}">
                  <a16:creationId xmlns:a16="http://schemas.microsoft.com/office/drawing/2014/main" id="{A3FA83C4-486B-20F9-CC92-79760BDC98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95600" y="36576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5" name="Line 13">
              <a:extLst>
                <a:ext uri="{FF2B5EF4-FFF2-40B4-BE49-F238E27FC236}">
                  <a16:creationId xmlns:a16="http://schemas.microsoft.com/office/drawing/2014/main" id="{E5C8A638-0747-6A36-0FFC-A8BF9F8B7C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43200" y="38862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6" name="Line 14">
              <a:extLst>
                <a:ext uri="{FF2B5EF4-FFF2-40B4-BE49-F238E27FC236}">
                  <a16:creationId xmlns:a16="http://schemas.microsoft.com/office/drawing/2014/main" id="{22AD0123-940F-08EA-47D6-F9731F0F03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67000" y="43434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7" name="Line 15">
              <a:extLst>
                <a:ext uri="{FF2B5EF4-FFF2-40B4-BE49-F238E27FC236}">
                  <a16:creationId xmlns:a16="http://schemas.microsoft.com/office/drawing/2014/main" id="{70EFF85D-6759-37B3-4263-1724F38B872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1800" y="50292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8" name="Line 16">
              <a:extLst>
                <a:ext uri="{FF2B5EF4-FFF2-40B4-BE49-F238E27FC236}">
                  <a16:creationId xmlns:a16="http://schemas.microsoft.com/office/drawing/2014/main" id="{9ACFE231-7DE9-BE1A-1655-404AC1469C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4000" y="3733800"/>
              <a:ext cx="12954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9" name="Line 17">
              <a:extLst>
                <a:ext uri="{FF2B5EF4-FFF2-40B4-BE49-F238E27FC236}">
                  <a16:creationId xmlns:a16="http://schemas.microsoft.com/office/drawing/2014/main" id="{1032EF40-D622-03D1-4BBA-7E00B70595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05400" y="4419600"/>
              <a:ext cx="7620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80" name="Line 18">
              <a:extLst>
                <a:ext uri="{FF2B5EF4-FFF2-40B4-BE49-F238E27FC236}">
                  <a16:creationId xmlns:a16="http://schemas.microsoft.com/office/drawing/2014/main" id="{A24DDE2C-C583-3983-6CB8-2B132D5A33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4000" y="4953000"/>
              <a:ext cx="12954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81" name="Oval 2">
              <a:extLst>
                <a:ext uri="{FF2B5EF4-FFF2-40B4-BE49-F238E27FC236}">
                  <a16:creationId xmlns:a16="http://schemas.microsoft.com/office/drawing/2014/main" id="{504B6A9E-1C28-F296-B558-A712F13204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2209800"/>
              <a:ext cx="1219200" cy="1219200"/>
            </a:xfrm>
            <a:prstGeom prst="ellipse">
              <a:avLst/>
            </a:prstGeom>
            <a:solidFill>
              <a:srgbClr val="FF66CC"/>
            </a:solidFill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2" name="Oval 24">
              <a:extLst>
                <a:ext uri="{FF2B5EF4-FFF2-40B4-BE49-F238E27FC236}">
                  <a16:creationId xmlns:a16="http://schemas.microsoft.com/office/drawing/2014/main" id="{E258743A-6C92-FC57-11F7-5B91562BF2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4200" y="4648200"/>
              <a:ext cx="990600" cy="990600"/>
            </a:xfrm>
            <a:prstGeom prst="ellipse">
              <a:avLst/>
            </a:prstGeom>
            <a:solidFill>
              <a:schemeClr val="accent1"/>
            </a:solidFill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3" name="AutoShape 11">
              <a:extLst>
                <a:ext uri="{FF2B5EF4-FFF2-40B4-BE49-F238E27FC236}">
                  <a16:creationId xmlns:a16="http://schemas.microsoft.com/office/drawing/2014/main" id="{0020694B-F2A5-3F4E-032F-7C61D1128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4000" y="2743200"/>
              <a:ext cx="533400" cy="381000"/>
            </a:xfrm>
            <a:prstGeom prst="flowChartMagneticDrum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4" name="AutoShape 11">
              <a:extLst>
                <a:ext uri="{FF2B5EF4-FFF2-40B4-BE49-F238E27FC236}">
                  <a16:creationId xmlns:a16="http://schemas.microsoft.com/office/drawing/2014/main" id="{8D79FE24-6A52-604F-B16F-97928F2DFA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2438400"/>
              <a:ext cx="533400" cy="381000"/>
            </a:xfrm>
            <a:prstGeom prst="flowChartMagneticDrum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5" name="AutoShape 11">
              <a:extLst>
                <a:ext uri="{FF2B5EF4-FFF2-40B4-BE49-F238E27FC236}">
                  <a16:creationId xmlns:a16="http://schemas.microsoft.com/office/drawing/2014/main" id="{3243AB5B-483C-231E-B35C-1C77847A61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4724400"/>
              <a:ext cx="533400" cy="381000"/>
            </a:xfrm>
            <a:prstGeom prst="flowChartMagneticDrum">
              <a:avLst/>
            </a:prstGeom>
            <a:solidFill>
              <a:srgbClr val="008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6" name="Oval 28">
              <a:extLst>
                <a:ext uri="{FF2B5EF4-FFF2-40B4-BE49-F238E27FC236}">
                  <a16:creationId xmlns:a16="http://schemas.microsoft.com/office/drawing/2014/main" id="{281CC88F-320D-E7D5-699A-47A8F776C7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15200" y="4800600"/>
              <a:ext cx="381000" cy="381000"/>
            </a:xfrm>
            <a:prstGeom prst="ellipse">
              <a:avLst/>
            </a:prstGeom>
            <a:solidFill>
              <a:srgbClr val="FF66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7" name="Oval 29">
              <a:extLst>
                <a:ext uri="{FF2B5EF4-FFF2-40B4-BE49-F238E27FC236}">
                  <a16:creationId xmlns:a16="http://schemas.microsoft.com/office/drawing/2014/main" id="{A2190E41-964D-0FF2-9586-B5D84B9E6B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7400" y="2286000"/>
              <a:ext cx="381000" cy="381000"/>
            </a:xfrm>
            <a:prstGeom prst="ellipse">
              <a:avLst/>
            </a:prstGeom>
            <a:solidFill>
              <a:srgbClr val="3366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8" name="Oval 30">
              <a:extLst>
                <a:ext uri="{FF2B5EF4-FFF2-40B4-BE49-F238E27FC236}">
                  <a16:creationId xmlns:a16="http://schemas.microsoft.com/office/drawing/2014/main" id="{6C159379-0E9E-E519-62C4-D6DE6B2E3A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2200" y="2590800"/>
              <a:ext cx="381000" cy="381000"/>
            </a:xfrm>
            <a:prstGeom prst="ellipse">
              <a:avLst/>
            </a:prstGeom>
            <a:solidFill>
              <a:srgbClr val="3366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9" name="Oval 31">
              <a:extLst>
                <a:ext uri="{FF2B5EF4-FFF2-40B4-BE49-F238E27FC236}">
                  <a16:creationId xmlns:a16="http://schemas.microsoft.com/office/drawing/2014/main" id="{49E12AD2-FB22-80F8-EFE8-0785A5CF4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2971800"/>
              <a:ext cx="381000" cy="381000"/>
            </a:xfrm>
            <a:prstGeom prst="ellipse">
              <a:avLst/>
            </a:prstGeom>
            <a:solidFill>
              <a:srgbClr val="800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90" name="Diamond 4">
              <a:extLst>
                <a:ext uri="{FF2B5EF4-FFF2-40B4-BE49-F238E27FC236}">
                  <a16:creationId xmlns:a16="http://schemas.microsoft.com/office/drawing/2014/main" id="{24B80B35-5686-8B96-2B1D-C1B49E31F2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7400" y="4114800"/>
              <a:ext cx="685800" cy="533400"/>
            </a:xfrm>
            <a:prstGeom prst="diamond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91" name="AutoShape 11">
              <a:extLst>
                <a:ext uri="{FF2B5EF4-FFF2-40B4-BE49-F238E27FC236}">
                  <a16:creationId xmlns:a16="http://schemas.microsoft.com/office/drawing/2014/main" id="{ED7CAB02-244C-149D-BA9A-5A62FAF597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3429000"/>
              <a:ext cx="914400" cy="609600"/>
            </a:xfrm>
            <a:prstGeom prst="flowChartMagneticDrum">
              <a:avLst/>
            </a:prstGeom>
            <a:solidFill>
              <a:srgbClr val="FFFF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cxnSp>
          <p:nvCxnSpPr>
            <p:cNvPr id="15392" name="Curved Connector 3">
              <a:extLst>
                <a:ext uri="{FF2B5EF4-FFF2-40B4-BE49-F238E27FC236}">
                  <a16:creationId xmlns:a16="http://schemas.microsoft.com/office/drawing/2014/main" id="{F6715EB7-EF48-E3CA-1518-A33A9A109F1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6553200" y="3733800"/>
              <a:ext cx="990600" cy="685800"/>
            </a:xfrm>
            <a:prstGeom prst="curvedConnector3">
              <a:avLst>
                <a:gd name="adj1" fmla="val -23079"/>
              </a:avLst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7BDD5-207F-CF41-AB13-BCF993E56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8370" name="Content Placeholder 2">
            <a:extLst>
              <a:ext uri="{FF2B5EF4-FFF2-40B4-BE49-F238E27FC236}">
                <a16:creationId xmlns:a16="http://schemas.microsoft.com/office/drawing/2014/main" id="{87493091-A027-63F9-1708-8AFCEFF424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Preprocessing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Compiling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Linking</a:t>
            </a:r>
          </a:p>
        </p:txBody>
      </p:sp>
      <p:sp>
        <p:nvSpPr>
          <p:cNvPr id="58371" name="Date Placeholder 3">
            <a:extLst>
              <a:ext uri="{FF2B5EF4-FFF2-40B4-BE49-F238E27FC236}">
                <a16:creationId xmlns:a16="http://schemas.microsoft.com/office/drawing/2014/main" id="{D26B4F03-ED81-0894-F66D-2F646327F9C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CAC7078F-2058-E748-9E0B-09DA0451178C}" type="datetime1">
              <a:rPr lang="en-US" altLang="en-US" sz="1400" smtClean="0"/>
              <a:pPr/>
              <a:t>10/5/22</a:t>
            </a:fld>
            <a:endParaRPr lang="en-US" altLang="en-US" sz="1400"/>
          </a:p>
        </p:txBody>
      </p:sp>
      <p:sp>
        <p:nvSpPr>
          <p:cNvPr id="58372" name="Footer Placeholder 4">
            <a:extLst>
              <a:ext uri="{FF2B5EF4-FFF2-40B4-BE49-F238E27FC236}">
                <a16:creationId xmlns:a16="http://schemas.microsoft.com/office/drawing/2014/main" id="{3D22039E-6AD2-0454-2B17-B8969EB3B0A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8373" name="Slide Number Placeholder 5">
            <a:extLst>
              <a:ext uri="{FF2B5EF4-FFF2-40B4-BE49-F238E27FC236}">
                <a16:creationId xmlns:a16="http://schemas.microsoft.com/office/drawing/2014/main" id="{1CD02A9C-1A01-CB5C-9FB3-C32A315D1C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E291129D-18CD-2E48-8AF6-CDAEA07E631E}" type="slidenum">
              <a:rPr lang="en-US" altLang="en-US" sz="1400"/>
              <a:pPr/>
              <a:t>10</a:t>
            </a:fld>
            <a:endParaRPr lang="en-US" altLang="en-US"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1C8EB-DFEC-C34F-810A-3F5E9E9AF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0722" name="Content Placeholder 2">
            <a:extLst>
              <a:ext uri="{FF2B5EF4-FFF2-40B4-BE49-F238E27FC236}">
                <a16:creationId xmlns:a16="http://schemas.microsoft.com/office/drawing/2014/main" id="{99FB23DA-3951-D412-E0DA-B20E916668C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df, sftp, ssh, rsync</a:t>
            </a:r>
          </a:p>
          <a:p>
            <a:pPr marL="0" indent="0">
              <a:buFont typeface="Monotype Sorts" pitchFamily="2" charset="2"/>
              <a:buNone/>
            </a:pPr>
            <a:endParaRPr lang="en-US" altLang="en-US">
              <a:ea typeface="ＭＳ Ｐゴシック" panose="020B0600070205080204" pitchFamily="34" charset="-128"/>
            </a:endParaRPr>
          </a:p>
          <a:p>
            <a:pPr marL="0" indent="0">
              <a:buFont typeface="Monotype Sorts" pitchFamily="2" charset="2"/>
              <a:buNone/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0723" name="Date Placeholder 3">
            <a:extLst>
              <a:ext uri="{FF2B5EF4-FFF2-40B4-BE49-F238E27FC236}">
                <a16:creationId xmlns:a16="http://schemas.microsoft.com/office/drawing/2014/main" id="{36CA16EE-6DD4-D608-FE87-9FB592E1D5D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E37F8D5-8E4B-7A48-9BB7-01ACDA4C5F9D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0724" name="Footer Placeholder 4">
            <a:extLst>
              <a:ext uri="{FF2B5EF4-FFF2-40B4-BE49-F238E27FC236}">
                <a16:creationId xmlns:a16="http://schemas.microsoft.com/office/drawing/2014/main" id="{83E12BC2-000C-C2CB-44B0-531FC216EA9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0725" name="Slide Number Placeholder 5">
            <a:extLst>
              <a:ext uri="{FF2B5EF4-FFF2-40B4-BE49-F238E27FC236}">
                <a16:creationId xmlns:a16="http://schemas.microsoft.com/office/drawing/2014/main" id="{2DBDF6D2-715E-227B-2CDF-0CBA367403B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46142A9-DA44-9245-8740-9A0D2ACE171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en-US"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F20F-E3B6-B14F-9CE4-BD51BCA23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Operator Overloading</a:t>
            </a:r>
            <a:br>
              <a:rPr lang="en-US" dirty="0"/>
            </a:br>
            <a:r>
              <a:rPr lang="en-US" sz="3600" dirty="0"/>
              <a:t>Chapter 12, </a:t>
            </a:r>
            <a:r>
              <a:rPr lang="en-US" sz="3600" i="1" dirty="0">
                <a:latin typeface="+mn-lt"/>
              </a:rPr>
              <a:t>Horton</a:t>
            </a:r>
            <a:endParaRPr lang="en-US" i="1" dirty="0">
              <a:latin typeface="+mn-lt"/>
            </a:endParaRPr>
          </a:p>
        </p:txBody>
      </p:sp>
      <p:sp>
        <p:nvSpPr>
          <p:cNvPr id="36866" name="Date Placeholder 3">
            <a:extLst>
              <a:ext uri="{FF2B5EF4-FFF2-40B4-BE49-F238E27FC236}">
                <a16:creationId xmlns:a16="http://schemas.microsoft.com/office/drawing/2014/main" id="{862868CE-DEE5-CDA7-5359-6D1261ECDD6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48F3FD7-C320-7648-AB2F-F389416F2359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6867" name="Footer Placeholder 4">
            <a:extLst>
              <a:ext uri="{FF2B5EF4-FFF2-40B4-BE49-F238E27FC236}">
                <a16:creationId xmlns:a16="http://schemas.microsoft.com/office/drawing/2014/main" id="{14086F55-6812-981C-2048-2F1C37FE2BE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6868" name="Slide Number Placeholder 5">
            <a:extLst>
              <a:ext uri="{FF2B5EF4-FFF2-40B4-BE49-F238E27FC236}">
                <a16:creationId xmlns:a16="http://schemas.microsoft.com/office/drawing/2014/main" id="{3959678C-2C5B-C7E3-79E4-E7CC7DEA3A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96C1D48-DE1C-BE46-85D4-D79C6BF9820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en-US" sz="1400"/>
          </a:p>
        </p:txBody>
      </p:sp>
      <p:sp>
        <p:nvSpPr>
          <p:cNvPr id="36869" name="TextBox 2">
            <a:extLst>
              <a:ext uri="{FF2B5EF4-FFF2-40B4-BE49-F238E27FC236}">
                <a16:creationId xmlns:a16="http://schemas.microsoft.com/office/drawing/2014/main" id="{10AD5861-BC22-6248-66DD-C5B1645399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2133600"/>
            <a:ext cx="7010400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/>
              <a:t>What is Operator Overloading?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solidFill>
                  <a:srgbClr val="C00000"/>
                </a:solidFill>
              </a:rPr>
              <a:t>Extending the meaning of operators, such as “&gt;”, to handle C++ objects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/>
              <a:t>Why do we need to overload the operators?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/>
              <a:t>Constructors and Destructors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Date Placeholder 3">
            <a:extLst>
              <a:ext uri="{FF2B5EF4-FFF2-40B4-BE49-F238E27FC236}">
                <a16:creationId xmlns:a16="http://schemas.microsoft.com/office/drawing/2014/main" id="{B639BA81-745E-609F-10C5-DF873128019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DD8A0ED-AEB7-344A-8CCB-AF53A79DE059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7890" name="Footer Placeholder 4">
            <a:extLst>
              <a:ext uri="{FF2B5EF4-FFF2-40B4-BE49-F238E27FC236}">
                <a16:creationId xmlns:a16="http://schemas.microsoft.com/office/drawing/2014/main" id="{DD44B4FA-9A37-4D4F-1D31-0E0F4012668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7891" name="Slide Number Placeholder 5">
            <a:extLst>
              <a:ext uri="{FF2B5EF4-FFF2-40B4-BE49-F238E27FC236}">
                <a16:creationId xmlns:a16="http://schemas.microsoft.com/office/drawing/2014/main" id="{C7F19D9C-30E8-2BC4-1BE3-BA2ED0D50B9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CEE057F-55A8-104D-8768-65B909DF931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400"/>
          </a:p>
        </p:txBody>
      </p:sp>
      <p:pic>
        <p:nvPicPr>
          <p:cNvPr id="37892" name="Content Placeholder 7">
            <a:extLst>
              <a:ext uri="{FF2B5EF4-FFF2-40B4-BE49-F238E27FC236}">
                <a16:creationId xmlns:a16="http://schemas.microsoft.com/office/drawing/2014/main" id="{5CA45704-3218-AEDC-65D7-B4DEA7BBE7B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8600" y="228600"/>
            <a:ext cx="8659813" cy="3124200"/>
          </a:xfrm>
        </p:spPr>
      </p:pic>
      <p:sp>
        <p:nvSpPr>
          <p:cNvPr id="37893" name="TextBox 7">
            <a:extLst>
              <a:ext uri="{FF2B5EF4-FFF2-40B4-BE49-F238E27FC236}">
                <a16:creationId xmlns:a16="http://schemas.microsoft.com/office/drawing/2014/main" id="{97EA9DBD-00AF-756A-FFA7-57592BE646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505200"/>
            <a:ext cx="8802688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box1.compareVolume(box2)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Date Placeholder 3">
            <a:extLst>
              <a:ext uri="{FF2B5EF4-FFF2-40B4-BE49-F238E27FC236}">
                <a16:creationId xmlns:a16="http://schemas.microsoft.com/office/drawing/2014/main" id="{475515F2-9096-7295-7F52-0A69B595A19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FDE69FA-184B-BA4F-BDE1-E404FD2AB5E3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8914" name="Footer Placeholder 4">
            <a:extLst>
              <a:ext uri="{FF2B5EF4-FFF2-40B4-BE49-F238E27FC236}">
                <a16:creationId xmlns:a16="http://schemas.microsoft.com/office/drawing/2014/main" id="{B2FC3EB0-F523-4745-5A8B-7E925C72AD4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8915" name="Slide Number Placeholder 5">
            <a:extLst>
              <a:ext uri="{FF2B5EF4-FFF2-40B4-BE49-F238E27FC236}">
                <a16:creationId xmlns:a16="http://schemas.microsoft.com/office/drawing/2014/main" id="{DC935D00-A5AA-AA20-A00D-37DFD9422E7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5951BF9-047F-B14E-8959-C55223A87EB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en-US" sz="1400"/>
          </a:p>
        </p:txBody>
      </p:sp>
      <p:sp>
        <p:nvSpPr>
          <p:cNvPr id="38916" name="TextBox 7">
            <a:extLst>
              <a:ext uri="{FF2B5EF4-FFF2-40B4-BE49-F238E27FC236}">
                <a16:creationId xmlns:a16="http://schemas.microsoft.com/office/drawing/2014/main" id="{90B5C4C8-8CBC-0C56-076E-4635C87C15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505200"/>
            <a:ext cx="8802688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 with Operator Overloading,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box2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8917" name="TextBox 8">
            <a:extLst>
              <a:ext uri="{FF2B5EF4-FFF2-40B4-BE49-F238E27FC236}">
                <a16:creationId xmlns:a16="http://schemas.microsoft.com/office/drawing/2014/main" id="{4A9062BC-571E-0E4D-948F-7EB8DAB5C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650" y="609600"/>
            <a:ext cx="8801100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box1.compareVolume(box2)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Date Placeholder 3">
            <a:extLst>
              <a:ext uri="{FF2B5EF4-FFF2-40B4-BE49-F238E27FC236}">
                <a16:creationId xmlns:a16="http://schemas.microsoft.com/office/drawing/2014/main" id="{F12C1964-F105-D871-0AEA-82BA70B4509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E750410-0252-6D4C-8FB2-C88A9C0691EE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9938" name="Footer Placeholder 4">
            <a:extLst>
              <a:ext uri="{FF2B5EF4-FFF2-40B4-BE49-F238E27FC236}">
                <a16:creationId xmlns:a16="http://schemas.microsoft.com/office/drawing/2014/main" id="{7FF861D6-F765-34EC-4060-16288587889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9939" name="Slide Number Placeholder 5">
            <a:extLst>
              <a:ext uri="{FF2B5EF4-FFF2-40B4-BE49-F238E27FC236}">
                <a16:creationId xmlns:a16="http://schemas.microsoft.com/office/drawing/2014/main" id="{74A33DF9-5400-1EE5-C146-930E74CF995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6CB6A0E-C6C8-4D4A-B9D5-7DBDC013A6A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en-US" sz="1400"/>
          </a:p>
        </p:txBody>
      </p:sp>
      <p:sp>
        <p:nvSpPr>
          <p:cNvPr id="39940" name="TextBox 7">
            <a:extLst>
              <a:ext uri="{FF2B5EF4-FFF2-40B4-BE49-F238E27FC236}">
                <a16:creationId xmlns:a16="http://schemas.microsoft.com/office/drawing/2014/main" id="{E035E86D-A18C-2A97-9447-17F12FA897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505200"/>
            <a:ext cx="8802688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 with Operator Overloading,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box2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9941" name="TextBox 8">
            <a:extLst>
              <a:ext uri="{FF2B5EF4-FFF2-40B4-BE49-F238E27FC236}">
                <a16:creationId xmlns:a16="http://schemas.microsoft.com/office/drawing/2014/main" id="{D13F860F-F1CE-5548-5CD0-77F7BE2BC0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650" y="609600"/>
            <a:ext cx="8801100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box1.compareVolume(box2)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9942" name="TextBox 2">
            <a:extLst>
              <a:ext uri="{FF2B5EF4-FFF2-40B4-BE49-F238E27FC236}">
                <a16:creationId xmlns:a16="http://schemas.microsoft.com/office/drawing/2014/main" id="{D4479031-D268-5386-D43D-9378A35E7C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13" y="2517775"/>
            <a:ext cx="909796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Take away point: </a:t>
            </a:r>
            <a:r>
              <a:rPr lang="en-US" altLang="en-US" sz="2400" b="1">
                <a:solidFill>
                  <a:srgbClr val="FF0000"/>
                </a:solidFill>
              </a:rPr>
              <a:t>Operator Overloading is for better code readability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			</a:t>
            </a:r>
            <a:r>
              <a:rPr lang="en-US" altLang="en-US" sz="2400" b="1">
                <a:solidFill>
                  <a:srgbClr val="0070C0"/>
                </a:solidFill>
              </a:rPr>
              <a:t>less for convenience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Date Placeholder 3">
            <a:extLst>
              <a:ext uri="{FF2B5EF4-FFF2-40B4-BE49-F238E27FC236}">
                <a16:creationId xmlns:a16="http://schemas.microsoft.com/office/drawing/2014/main" id="{8DA61328-1D20-B354-9CAB-FC334ACA2A9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FC21A42-BAFE-E04B-838F-D44BD9C7A57B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0962" name="Footer Placeholder 4">
            <a:extLst>
              <a:ext uri="{FF2B5EF4-FFF2-40B4-BE49-F238E27FC236}">
                <a16:creationId xmlns:a16="http://schemas.microsoft.com/office/drawing/2014/main" id="{F3F690E5-D371-CF90-FF40-1D008538F87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0963" name="Slide Number Placeholder 5">
            <a:extLst>
              <a:ext uri="{FF2B5EF4-FFF2-40B4-BE49-F238E27FC236}">
                <a16:creationId xmlns:a16="http://schemas.microsoft.com/office/drawing/2014/main" id="{A0DC3476-3387-E119-DFA8-8FE4D1AB3D1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678A189-F55F-B949-B3EF-951AD6B4F62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en-US" sz="1400"/>
          </a:p>
        </p:txBody>
      </p:sp>
      <p:sp>
        <p:nvSpPr>
          <p:cNvPr id="40964" name="TextBox 7">
            <a:extLst>
              <a:ext uri="{FF2B5EF4-FFF2-40B4-BE49-F238E27FC236}">
                <a16:creationId xmlns:a16="http://schemas.microsoft.com/office/drawing/2014/main" id="{B55D0842-BEFA-101D-06D9-58DBBBA3D4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505200"/>
            <a:ext cx="8802688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 with Operator Overloading,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box2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0965" name="TextBox 8">
            <a:extLst>
              <a:ext uri="{FF2B5EF4-FFF2-40B4-BE49-F238E27FC236}">
                <a16:creationId xmlns:a16="http://schemas.microsoft.com/office/drawing/2014/main" id="{46A2118C-7491-3DCA-1AB6-D4BBE7D318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650" y="228600"/>
            <a:ext cx="8493125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{…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aBox) const  // Less-than op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return volume()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aBox.volume();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Date Placeholder 3">
            <a:extLst>
              <a:ext uri="{FF2B5EF4-FFF2-40B4-BE49-F238E27FC236}">
                <a16:creationId xmlns:a16="http://schemas.microsoft.com/office/drawing/2014/main" id="{8D31E854-F47F-28B2-836C-1563B5C77CE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4D69F0F-66CE-6244-80D2-332724EC56D9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1986" name="Footer Placeholder 4">
            <a:extLst>
              <a:ext uri="{FF2B5EF4-FFF2-40B4-BE49-F238E27FC236}">
                <a16:creationId xmlns:a16="http://schemas.microsoft.com/office/drawing/2014/main" id="{7F5694E1-F3F7-E26E-2161-3D5A81C07FF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1987" name="Slide Number Placeholder 5">
            <a:extLst>
              <a:ext uri="{FF2B5EF4-FFF2-40B4-BE49-F238E27FC236}">
                <a16:creationId xmlns:a16="http://schemas.microsoft.com/office/drawing/2014/main" id="{660F823A-496C-495D-E6B1-E9962C28954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BBBF7C5-3490-1F41-BA22-0242AD0BA49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en-US" sz="1400"/>
          </a:p>
        </p:txBody>
      </p:sp>
      <p:sp>
        <p:nvSpPr>
          <p:cNvPr id="41988" name="TextBox 7">
            <a:extLst>
              <a:ext uri="{FF2B5EF4-FFF2-40B4-BE49-F238E27FC236}">
                <a16:creationId xmlns:a16="http://schemas.microsoft.com/office/drawing/2014/main" id="{C2EAE87D-BD64-FF61-B68C-BB4535CF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505200"/>
            <a:ext cx="8802688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 with Operator Overloading,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box2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1989" name="TextBox 8">
            <a:extLst>
              <a:ext uri="{FF2B5EF4-FFF2-40B4-BE49-F238E27FC236}">
                <a16:creationId xmlns:a16="http://schemas.microsoft.com/office/drawing/2014/main" id="{622A18B2-FD98-E6F6-2130-7524E99CFB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650" y="228600"/>
            <a:ext cx="8955088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{…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aBox) const  // greater-than op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return volume()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aBox.volume();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1990" name="Rectangle 1">
            <a:extLst>
              <a:ext uri="{FF2B5EF4-FFF2-40B4-BE49-F238E27FC236}">
                <a16:creationId xmlns:a16="http://schemas.microsoft.com/office/drawing/2014/main" id="{DFBBA409-C5E5-3BBB-7F74-A01FAF5179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2184400"/>
            <a:ext cx="901065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The </a:t>
            </a:r>
            <a:r>
              <a:rPr lang="en-US" altLang="en-US" sz="2000" b="1"/>
              <a:t>const member functions</a:t>
            </a:r>
            <a:r>
              <a:rPr lang="en-US" altLang="en-US" sz="2000"/>
              <a:t> are the </a:t>
            </a:r>
            <a:r>
              <a:rPr lang="en-US" altLang="en-US" sz="2000" b="1"/>
              <a:t>functions</a:t>
            </a:r>
            <a:r>
              <a:rPr lang="en-US" altLang="en-US" sz="2000"/>
              <a:t> which are declared as constant in the program. The object called by these </a:t>
            </a:r>
            <a:r>
              <a:rPr lang="en-US" altLang="en-US" sz="2000" b="1"/>
              <a:t>functions</a:t>
            </a:r>
            <a:r>
              <a:rPr lang="en-US" altLang="en-US" sz="2000"/>
              <a:t> cannot be modified. It is recommended to use </a:t>
            </a:r>
            <a:r>
              <a:rPr lang="en-US" altLang="en-US" sz="2000" b="1"/>
              <a:t>const</a:t>
            </a:r>
            <a:r>
              <a:rPr lang="en-US" altLang="en-US" sz="2000"/>
              <a:t> keyword so that accidental changes to object are avoided.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Date Placeholder 3">
            <a:extLst>
              <a:ext uri="{FF2B5EF4-FFF2-40B4-BE49-F238E27FC236}">
                <a16:creationId xmlns:a16="http://schemas.microsoft.com/office/drawing/2014/main" id="{BE3DAC8A-A3B1-E836-B830-02E61C950DD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41B9A90-0A38-8645-A858-2E8C33C1C1AD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3010" name="Footer Placeholder 4">
            <a:extLst>
              <a:ext uri="{FF2B5EF4-FFF2-40B4-BE49-F238E27FC236}">
                <a16:creationId xmlns:a16="http://schemas.microsoft.com/office/drawing/2014/main" id="{B00843CF-C966-AAF0-9EE5-7C6EFE39D32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3011" name="Slide Number Placeholder 5">
            <a:extLst>
              <a:ext uri="{FF2B5EF4-FFF2-40B4-BE49-F238E27FC236}">
                <a16:creationId xmlns:a16="http://schemas.microsoft.com/office/drawing/2014/main" id="{13B479BA-DFA1-804A-5603-027F544BCD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4BE9DC3-218E-7549-A10F-ECCD1A3430B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en-US" sz="1400"/>
          </a:p>
        </p:txBody>
      </p:sp>
      <p:sp>
        <p:nvSpPr>
          <p:cNvPr id="43012" name="Oval 6">
            <a:extLst>
              <a:ext uri="{FF2B5EF4-FFF2-40B4-BE49-F238E27FC236}">
                <a16:creationId xmlns:a16="http://schemas.microsoft.com/office/drawing/2014/main" id="{DF4F5514-AF3A-633F-7700-8AE05638B6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41838" y="1219200"/>
            <a:ext cx="3505200" cy="28956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3013" name="Oval 7">
            <a:extLst>
              <a:ext uri="{FF2B5EF4-FFF2-40B4-BE49-F238E27FC236}">
                <a16:creationId xmlns:a16="http://schemas.microsoft.com/office/drawing/2014/main" id="{A67CB31D-0408-02F9-4940-B3E6C8A170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723900"/>
            <a:ext cx="2057400" cy="19050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Box2 </a:t>
            </a:r>
            <a:r>
              <a:rPr lang="en-US" altLang="en-US" sz="2400">
                <a:sym typeface="Wingdings" pitchFamily="2" charset="2"/>
              </a:rPr>
              <a:t>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ym typeface="Wingdings" pitchFamily="2" charset="2"/>
              </a:rPr>
              <a:t>aBox</a:t>
            </a:r>
            <a:endParaRPr lang="en-US" altLang="en-US" sz="2400"/>
          </a:p>
        </p:txBody>
      </p:sp>
      <p:cxnSp>
        <p:nvCxnSpPr>
          <p:cNvPr id="43014" name="Straight Arrow Connector 9">
            <a:extLst>
              <a:ext uri="{FF2B5EF4-FFF2-40B4-BE49-F238E27FC236}">
                <a16:creationId xmlns:a16="http://schemas.microsoft.com/office/drawing/2014/main" id="{75D9A77C-8939-35DB-A91C-B05BA136342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905000" y="1676400"/>
            <a:ext cx="4343400" cy="10668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015" name="Oval 10">
            <a:extLst>
              <a:ext uri="{FF2B5EF4-FFF2-40B4-BE49-F238E27FC236}">
                <a16:creationId xmlns:a16="http://schemas.microsoft.com/office/drawing/2014/main" id="{6CB3E42D-2D2E-21ED-86AD-9B7B00AE9D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3962400"/>
            <a:ext cx="2057400" cy="1905000"/>
          </a:xfrm>
          <a:prstGeom prst="ellipse">
            <a:avLst/>
          </a:prstGeom>
          <a:solidFill>
            <a:srgbClr val="FFFF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Box2 </a:t>
            </a:r>
            <a:r>
              <a:rPr lang="en-US" altLang="en-US" sz="2400">
                <a:sym typeface="Wingdings" pitchFamily="2" charset="2"/>
              </a:rPr>
              <a:t>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ym typeface="Wingdings" pitchFamily="2" charset="2"/>
              </a:rPr>
              <a:t>aBox xyz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ym typeface="Wingdings" pitchFamily="2" charset="2"/>
              </a:rPr>
              <a:t>w/o &amp;</a:t>
            </a:r>
            <a:endParaRPr lang="en-US" altLang="en-US" sz="2400"/>
          </a:p>
        </p:txBody>
      </p:sp>
      <p:sp>
        <p:nvSpPr>
          <p:cNvPr id="43016" name="Notched Right Arrow 11">
            <a:extLst>
              <a:ext uri="{FF2B5EF4-FFF2-40B4-BE49-F238E27FC236}">
                <a16:creationId xmlns:a16="http://schemas.microsoft.com/office/drawing/2014/main" id="{C7C38959-0D48-B8E4-AA04-2FDDD510C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2938" y="1905000"/>
            <a:ext cx="571500" cy="3048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72F86-3312-B443-84D4-ED9797609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Overloadable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3BB23-B70F-154C-B76D-60427A073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&gt;, &lt;, ==, !=, &gt;=, &lt;=, &amp;&amp;, ||, …</a:t>
            </a:r>
          </a:p>
          <a:p>
            <a:pPr>
              <a:defRPr/>
            </a:pPr>
            <a:r>
              <a:rPr lang="en-US" dirty="0"/>
              <a:t>+, -, *, /, =</a:t>
            </a:r>
          </a:p>
          <a:p>
            <a:pPr>
              <a:defRPr/>
            </a:pPr>
            <a:r>
              <a:rPr lang="en-US" dirty="0"/>
              <a:t>&gt;&gt;, +=, [ ]</a:t>
            </a:r>
          </a:p>
          <a:p>
            <a:pPr>
              <a:defRPr/>
            </a:pPr>
            <a:r>
              <a:rPr lang="en-US" dirty="0"/>
              <a:t>( )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dirty="0">
                <a:solidFill>
                  <a:srgbClr val="C00000"/>
                </a:solidFill>
              </a:rPr>
              <a:t>Except</a:t>
            </a:r>
          </a:p>
          <a:p>
            <a:pPr>
              <a:defRPr/>
            </a:pPr>
            <a:r>
              <a:rPr lang="en-US" dirty="0">
                <a:solidFill>
                  <a:srgbClr val="C00000"/>
                </a:solidFill>
              </a:rPr>
              <a:t>::, ?:, ., .*, </a:t>
            </a:r>
            <a:r>
              <a:rPr lang="en-US" dirty="0" err="1">
                <a:solidFill>
                  <a:srgbClr val="C00000"/>
                </a:solidFill>
              </a:rPr>
              <a:t>sizeof</a:t>
            </a:r>
            <a:endParaRPr lang="en-US" dirty="0">
              <a:solidFill>
                <a:srgbClr val="C00000"/>
              </a:solidFill>
            </a:endParaRPr>
          </a:p>
          <a:p>
            <a:pPr>
              <a:defRPr/>
            </a:pPr>
            <a:endParaRPr lang="en-US" dirty="0"/>
          </a:p>
        </p:txBody>
      </p:sp>
      <p:sp>
        <p:nvSpPr>
          <p:cNvPr id="44035" name="Date Placeholder 3">
            <a:extLst>
              <a:ext uri="{FF2B5EF4-FFF2-40B4-BE49-F238E27FC236}">
                <a16:creationId xmlns:a16="http://schemas.microsoft.com/office/drawing/2014/main" id="{772FBAC5-8E64-3BF3-F95D-AE74262A81B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C774F07-58A8-0845-AFC7-EAC2D46FEB9B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4036" name="Footer Placeholder 4">
            <a:extLst>
              <a:ext uri="{FF2B5EF4-FFF2-40B4-BE49-F238E27FC236}">
                <a16:creationId xmlns:a16="http://schemas.microsoft.com/office/drawing/2014/main" id="{D63FE427-4FF0-0505-031A-86FE6488C7A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4037" name="Slide Number Placeholder 5">
            <a:extLst>
              <a:ext uri="{FF2B5EF4-FFF2-40B4-BE49-F238E27FC236}">
                <a16:creationId xmlns:a16="http://schemas.microsoft.com/office/drawing/2014/main" id="{96F1C74A-439B-0364-1A45-582C6C88407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6BD9D33-ED8F-1E48-AA42-D7D9CC669A3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3">
            <a:extLst>
              <a:ext uri="{FF2B5EF4-FFF2-40B4-BE49-F238E27FC236}">
                <a16:creationId xmlns:a16="http://schemas.microsoft.com/office/drawing/2014/main" id="{DA07EA9D-E983-7BB2-48C3-CDBB8FF56B5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17760DA-82C7-024E-B0E3-37F2FCD08D1F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17410" name="Footer Placeholder 4">
            <a:extLst>
              <a:ext uri="{FF2B5EF4-FFF2-40B4-BE49-F238E27FC236}">
                <a16:creationId xmlns:a16="http://schemas.microsoft.com/office/drawing/2014/main" id="{C4479F9E-2E83-64F2-F36B-BAC31CE3DA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17411" name="Slide Number Placeholder 5">
            <a:extLst>
              <a:ext uri="{FF2B5EF4-FFF2-40B4-BE49-F238E27FC236}">
                <a16:creationId xmlns:a16="http://schemas.microsoft.com/office/drawing/2014/main" id="{F186993B-D62B-E8D1-2773-A45BB7236C3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7E4B5F1-209F-4E4D-9A6A-4A80DA73F93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400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AC7AA54A-0D87-D846-8819-1734159A96A8}"/>
              </a:ext>
            </a:extLst>
          </p:cNvPr>
          <p:cNvSpPr/>
          <p:nvPr/>
        </p:nvSpPr>
        <p:spPr bwMode="auto">
          <a:xfrm>
            <a:off x="417513" y="3111500"/>
            <a:ext cx="4876800" cy="3581400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</p:txBody>
      </p:sp>
      <p:pic>
        <p:nvPicPr>
          <p:cNvPr id="17413" name="Picture 12">
            <a:extLst>
              <a:ext uri="{FF2B5EF4-FFF2-40B4-BE49-F238E27FC236}">
                <a16:creationId xmlns:a16="http://schemas.microsoft.com/office/drawing/2014/main" id="{F6F650A2-432D-9267-0A39-8D5A500C5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650" y="3759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4" name="Picture 14">
            <a:extLst>
              <a:ext uri="{FF2B5EF4-FFF2-40B4-BE49-F238E27FC236}">
                <a16:creationId xmlns:a16="http://schemas.microsoft.com/office/drawing/2014/main" id="{12B74184-C498-95FB-D123-646A7A10E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600" y="3538538"/>
            <a:ext cx="8223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5" name="Picture 16">
            <a:extLst>
              <a:ext uri="{FF2B5EF4-FFF2-40B4-BE49-F238E27FC236}">
                <a16:creationId xmlns:a16="http://schemas.microsoft.com/office/drawing/2014/main" id="{318B6E56-D8E0-EB7E-3FF8-2528CA33C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3729038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6" name="Picture 18">
            <a:extLst>
              <a:ext uri="{FF2B5EF4-FFF2-40B4-BE49-F238E27FC236}">
                <a16:creationId xmlns:a16="http://schemas.microsoft.com/office/drawing/2014/main" id="{4405F70A-70C9-A2AC-6BBA-14A24DBDB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3448050"/>
            <a:ext cx="15811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7" name="Picture 20">
            <a:extLst>
              <a:ext uri="{FF2B5EF4-FFF2-40B4-BE49-F238E27FC236}">
                <a16:creationId xmlns:a16="http://schemas.microsoft.com/office/drawing/2014/main" id="{A5E4A4FA-B75D-13B7-1408-8AFAA258B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5260975"/>
            <a:ext cx="877887" cy="8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8" name="Picture 22">
            <a:extLst>
              <a:ext uri="{FF2B5EF4-FFF2-40B4-BE49-F238E27FC236}">
                <a16:creationId xmlns:a16="http://schemas.microsoft.com/office/drawing/2014/main" id="{2EDF526C-449D-6EFD-7BFA-1D9911D1A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5" y="5265738"/>
            <a:ext cx="842963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9" name="Picture 24">
            <a:extLst>
              <a:ext uri="{FF2B5EF4-FFF2-40B4-BE49-F238E27FC236}">
                <a16:creationId xmlns:a16="http://schemas.microsoft.com/office/drawing/2014/main" id="{CC3A9B08-7598-5E7D-9A5A-0A607298C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5324475"/>
            <a:ext cx="84772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20" name="TextBox 25">
            <a:extLst>
              <a:ext uri="{FF2B5EF4-FFF2-40B4-BE49-F238E27FC236}">
                <a16:creationId xmlns:a16="http://schemas.microsoft.com/office/drawing/2014/main" id="{F8CF8290-0B34-034A-B202-40032DB726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8850"/>
            <a:ext cx="2387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70C0"/>
                </a:solidFill>
              </a:rPr>
              <a:t>a complex system</a:t>
            </a:r>
            <a:endParaRPr lang="en-US" altLang="en-US" sz="2400"/>
          </a:p>
        </p:txBody>
      </p:sp>
      <p:sp>
        <p:nvSpPr>
          <p:cNvPr id="63" name="Left-Right-Up Arrow 62">
            <a:extLst>
              <a:ext uri="{FF2B5EF4-FFF2-40B4-BE49-F238E27FC236}">
                <a16:creationId xmlns:a16="http://schemas.microsoft.com/office/drawing/2014/main" id="{774248E2-6714-DD47-928C-30A97AA52DB4}"/>
              </a:ext>
            </a:extLst>
          </p:cNvPr>
          <p:cNvSpPr/>
          <p:nvPr/>
        </p:nvSpPr>
        <p:spPr bwMode="auto">
          <a:xfrm>
            <a:off x="3468688" y="4953000"/>
            <a:ext cx="874712" cy="533400"/>
          </a:xfrm>
          <a:prstGeom prst="leftRightUp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AA753-C925-034B-9832-867451176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Warning!!</a:t>
            </a:r>
          </a:p>
        </p:txBody>
      </p:sp>
      <p:sp>
        <p:nvSpPr>
          <p:cNvPr id="45058" name="Content Placeholder 2">
            <a:extLst>
              <a:ext uri="{FF2B5EF4-FFF2-40B4-BE49-F238E27FC236}">
                <a16:creationId xmlns:a16="http://schemas.microsoft.com/office/drawing/2014/main" id="{6176464B-8D3E-E02D-EB8F-0DF0C412DE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3400" y="1484313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You should learn very well about operator overloading such that you can 100% correctly understand somebody else’s code.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But, you need to make sensible decisions when you consider to overload operators for classes/objects, depending on the situation.</a:t>
            </a:r>
          </a:p>
        </p:txBody>
      </p:sp>
      <p:sp>
        <p:nvSpPr>
          <p:cNvPr id="45059" name="Date Placeholder 3">
            <a:extLst>
              <a:ext uri="{FF2B5EF4-FFF2-40B4-BE49-F238E27FC236}">
                <a16:creationId xmlns:a16="http://schemas.microsoft.com/office/drawing/2014/main" id="{A2904196-A0DD-ACDE-C431-093B232FBCB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73885E6-CBB5-984D-9D5D-6F51F498B9A5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5060" name="Footer Placeholder 4">
            <a:extLst>
              <a:ext uri="{FF2B5EF4-FFF2-40B4-BE49-F238E27FC236}">
                <a16:creationId xmlns:a16="http://schemas.microsoft.com/office/drawing/2014/main" id="{870278D2-641D-64C9-B55B-1405C9FCF23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5061" name="Slide Number Placeholder 5">
            <a:extLst>
              <a:ext uri="{FF2B5EF4-FFF2-40B4-BE49-F238E27FC236}">
                <a16:creationId xmlns:a16="http://schemas.microsoft.com/office/drawing/2014/main" id="{30B85AD6-E85C-0AAC-D72F-F8E3EDED7D6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764F9C9-D30C-D549-AFB3-7F0E7436117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en-US" sz="1400"/>
          </a:p>
        </p:txBody>
      </p:sp>
      <p:sp>
        <p:nvSpPr>
          <p:cNvPr id="45062" name="TextBox 8">
            <a:extLst>
              <a:ext uri="{FF2B5EF4-FFF2-40B4-BE49-F238E27FC236}">
                <a16:creationId xmlns:a16="http://schemas.microsoft.com/office/drawing/2014/main" id="{6EB1EDFC-7281-8AD0-F65E-5A29637276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7600" y="5599113"/>
            <a:ext cx="69088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Operator Overloading is for better code readability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Date Placeholder 3">
            <a:extLst>
              <a:ext uri="{FF2B5EF4-FFF2-40B4-BE49-F238E27FC236}">
                <a16:creationId xmlns:a16="http://schemas.microsoft.com/office/drawing/2014/main" id="{7E5FF707-7CE4-4460-66D6-CD3F5D017D20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914636E-E61A-3A48-A235-4571EF91FDFD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6082" name="Footer Placeholder 4">
            <a:extLst>
              <a:ext uri="{FF2B5EF4-FFF2-40B4-BE49-F238E27FC236}">
                <a16:creationId xmlns:a16="http://schemas.microsoft.com/office/drawing/2014/main" id="{E75431B8-6A6A-4344-B4A6-83FAA889998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6083" name="Slide Number Placeholder 5">
            <a:extLst>
              <a:ext uri="{FF2B5EF4-FFF2-40B4-BE49-F238E27FC236}">
                <a16:creationId xmlns:a16="http://schemas.microsoft.com/office/drawing/2014/main" id="{DACBC86E-05F1-D9AE-C378-BFFE1D869C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54D50B3-6568-5F49-BC46-1F4BC5E84AE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en-US" sz="1400"/>
          </a:p>
        </p:txBody>
      </p:sp>
      <p:sp>
        <p:nvSpPr>
          <p:cNvPr id="46084" name="TextBox 6">
            <a:extLst>
              <a:ext uri="{FF2B5EF4-FFF2-40B4-BE49-F238E27FC236}">
                <a16:creationId xmlns:a16="http://schemas.microsoft.com/office/drawing/2014/main" id="{1E18D48A-AAA9-E7AA-8512-1E822D9BFD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8" y="304800"/>
            <a:ext cx="8802687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 with Operator Overloading,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box2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6085" name="TextBox 7">
            <a:extLst>
              <a:ext uri="{FF2B5EF4-FFF2-40B4-BE49-F238E27FC236}">
                <a16:creationId xmlns:a16="http://schemas.microsoft.com/office/drawing/2014/main" id="{F5D6CDEF-558A-B285-BD7F-B2D2379C14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425" y="2133600"/>
            <a:ext cx="84582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You know the meaning of </a:t>
            </a:r>
            <a:r>
              <a:rPr lang="en-US" altLang="en-US" sz="2400" b="1">
                <a:solidFill>
                  <a:srgbClr val="C00000"/>
                </a:solidFill>
              </a:rPr>
              <a:t>&gt;</a:t>
            </a:r>
            <a:r>
              <a:rPr lang="en-US" altLang="en-US" sz="2400"/>
              <a:t> because there is only one public member function “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Volume</a:t>
            </a:r>
            <a:r>
              <a:rPr lang="en-US" altLang="en-US" sz="2400">
                <a:cs typeface="Courier New" panose="02070309020205020404" pitchFamily="49" charset="0"/>
              </a:rPr>
              <a:t>” for 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Box</a:t>
            </a:r>
            <a:r>
              <a:rPr lang="en-US" altLang="en-US" sz="2400">
                <a:cs typeface="Courier New" panose="02070309020205020404" pitchFamily="49" charset="0"/>
              </a:rPr>
              <a:t>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Date Placeholder 3">
            <a:extLst>
              <a:ext uri="{FF2B5EF4-FFF2-40B4-BE49-F238E27FC236}">
                <a16:creationId xmlns:a16="http://schemas.microsoft.com/office/drawing/2014/main" id="{B5333010-F3CF-B6DD-EA7C-40CDC3A8DFD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D23A569-4301-D44F-8A63-E12669557AF2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7106" name="Footer Placeholder 4">
            <a:extLst>
              <a:ext uri="{FF2B5EF4-FFF2-40B4-BE49-F238E27FC236}">
                <a16:creationId xmlns:a16="http://schemas.microsoft.com/office/drawing/2014/main" id="{02BC1A0A-D8C2-94DE-A973-CA0F5AA0391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7107" name="Slide Number Placeholder 5">
            <a:extLst>
              <a:ext uri="{FF2B5EF4-FFF2-40B4-BE49-F238E27FC236}">
                <a16:creationId xmlns:a16="http://schemas.microsoft.com/office/drawing/2014/main" id="{F472B718-A0B7-1DCB-A80E-9517AC7509C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4AFA49E-EE1B-5342-9061-69D93CEE2F7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en-US" sz="1400"/>
          </a:p>
        </p:txBody>
      </p:sp>
      <p:sp>
        <p:nvSpPr>
          <p:cNvPr id="47108" name="TextBox 6">
            <a:extLst>
              <a:ext uri="{FF2B5EF4-FFF2-40B4-BE49-F238E27FC236}">
                <a16:creationId xmlns:a16="http://schemas.microsoft.com/office/drawing/2014/main" id="{24F69D12-8CEB-C857-163B-CDCD8C9DE5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8" y="304800"/>
            <a:ext cx="8802687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 with Operator Overloading,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box2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7109" name="TextBox 7">
            <a:extLst>
              <a:ext uri="{FF2B5EF4-FFF2-40B4-BE49-F238E27FC236}">
                <a16:creationId xmlns:a16="http://schemas.microsoft.com/office/drawing/2014/main" id="{5582F619-A103-C95D-5A03-B7D472E2EB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425" y="2133600"/>
            <a:ext cx="84582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You know the meaning of </a:t>
            </a:r>
            <a:r>
              <a:rPr lang="en-US" altLang="en-US" sz="2400" b="1">
                <a:solidFill>
                  <a:srgbClr val="C00000"/>
                </a:solidFill>
              </a:rPr>
              <a:t>&gt;</a:t>
            </a:r>
            <a:r>
              <a:rPr lang="en-US" altLang="en-US" sz="2400"/>
              <a:t> because there is only one public member function “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Volume</a:t>
            </a:r>
            <a:r>
              <a:rPr lang="en-US" altLang="en-US" sz="2400">
                <a:cs typeface="Courier New" panose="02070309020205020404" pitchFamily="49" charset="0"/>
              </a:rPr>
              <a:t>” for 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Box</a:t>
            </a:r>
            <a:r>
              <a:rPr lang="en-US" altLang="en-US" sz="2400"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47110" name="TextBox 8">
            <a:extLst>
              <a:ext uri="{FF2B5EF4-FFF2-40B4-BE49-F238E27FC236}">
                <a16:creationId xmlns:a16="http://schemas.microsoft.com/office/drawing/2014/main" id="{0F57D599-77DD-5BAC-1471-F5B7248997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8" y="3276600"/>
            <a:ext cx="9726612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complex objects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person1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person2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”</a:t>
            </a:r>
            <a:r>
              <a:rPr lang="en-US" altLang="en-US" sz="2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person1 is better than person2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Date Placeholder 3">
            <a:extLst>
              <a:ext uri="{FF2B5EF4-FFF2-40B4-BE49-F238E27FC236}">
                <a16:creationId xmlns:a16="http://schemas.microsoft.com/office/drawing/2014/main" id="{D61A21E3-23F0-8EA5-E172-92F35944D06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80FA834-B301-9A45-84B5-29E66DF47600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8130" name="Footer Placeholder 4">
            <a:extLst>
              <a:ext uri="{FF2B5EF4-FFF2-40B4-BE49-F238E27FC236}">
                <a16:creationId xmlns:a16="http://schemas.microsoft.com/office/drawing/2014/main" id="{B5955E13-0AEA-16D1-02CB-4B71F6BFBC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8131" name="Slide Number Placeholder 5">
            <a:extLst>
              <a:ext uri="{FF2B5EF4-FFF2-40B4-BE49-F238E27FC236}">
                <a16:creationId xmlns:a16="http://schemas.microsoft.com/office/drawing/2014/main" id="{30F0E5AA-FFB3-59D4-72B8-7B73498E99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33836D2-893F-4F42-955B-3C8367D53BB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en-US" sz="1400"/>
          </a:p>
        </p:txBody>
      </p:sp>
      <p:sp>
        <p:nvSpPr>
          <p:cNvPr id="48132" name="TextBox 8">
            <a:extLst>
              <a:ext uri="{FF2B5EF4-FFF2-40B4-BE49-F238E27FC236}">
                <a16:creationId xmlns:a16="http://schemas.microsoft.com/office/drawing/2014/main" id="{AEE3D6BA-5786-4909-8FEB-323B3299E5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8" y="3276600"/>
            <a:ext cx="9726612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// complex objects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person1 </a:t>
            </a:r>
            <a:r>
              <a:rPr lang="en-US" alt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person2</a:t>
            </a: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std::</a:t>
            </a:r>
            <a:r>
              <a:rPr lang="en-US" alt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&lt;&lt; ”</a:t>
            </a:r>
            <a:r>
              <a:rPr lang="en-US" alt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person1 is better than person2</a:t>
            </a: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." &lt;&lt; std::</a:t>
            </a:r>
            <a:r>
              <a:rPr lang="en-US" alt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8133" name="TextBox 1">
            <a:extLst>
              <a:ext uri="{FF2B5EF4-FFF2-40B4-BE49-F238E27FC236}">
                <a16:creationId xmlns:a16="http://schemas.microsoft.com/office/drawing/2014/main" id="{5C7EF80D-062B-877D-9C56-95B94867FB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8" y="4989513"/>
            <a:ext cx="8482012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7030A0"/>
                </a:solidFill>
              </a:rPr>
              <a:t>Volume, height, age, blood pressure, number of hairs, IQ, or EQ???</a:t>
            </a:r>
          </a:p>
        </p:txBody>
      </p:sp>
      <p:sp>
        <p:nvSpPr>
          <p:cNvPr id="48134" name="TextBox 9">
            <a:extLst>
              <a:ext uri="{FF2B5EF4-FFF2-40B4-BE49-F238E27FC236}">
                <a16:creationId xmlns:a16="http://schemas.microsoft.com/office/drawing/2014/main" id="{089440FB-5A36-036D-30C7-9239015909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609600"/>
            <a:ext cx="6956425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complexit object, Person.h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{…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aPerson) const;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48135" name="TextBox 2">
            <a:extLst>
              <a:ext uri="{FF2B5EF4-FFF2-40B4-BE49-F238E27FC236}">
                <a16:creationId xmlns:a16="http://schemas.microsoft.com/office/drawing/2014/main" id="{44EE4FCE-98C9-8480-7006-138663B922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1763" y="2014538"/>
            <a:ext cx="6103937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How do we know the precise/correct meaning about the overloaded operators?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78A14-DC50-6E41-BDDC-583A880DC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>
                <a:solidFill>
                  <a:srgbClr val="7030A0"/>
                </a:solidFill>
              </a:rPr>
              <a:t>Person.cpp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49154" name="Date Placeholder 3">
            <a:extLst>
              <a:ext uri="{FF2B5EF4-FFF2-40B4-BE49-F238E27FC236}">
                <a16:creationId xmlns:a16="http://schemas.microsoft.com/office/drawing/2014/main" id="{080FE433-5F02-03B9-1C44-69D5C3803FA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CA79CC2-DEAD-F149-B8F7-85D6A233212E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9155" name="Footer Placeholder 4">
            <a:extLst>
              <a:ext uri="{FF2B5EF4-FFF2-40B4-BE49-F238E27FC236}">
                <a16:creationId xmlns:a16="http://schemas.microsoft.com/office/drawing/2014/main" id="{C8E939DF-C0A4-4CAD-33A5-D27667B112E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9156" name="Slide Number Placeholder 5">
            <a:extLst>
              <a:ext uri="{FF2B5EF4-FFF2-40B4-BE49-F238E27FC236}">
                <a16:creationId xmlns:a16="http://schemas.microsoft.com/office/drawing/2014/main" id="{3F86AD59-711C-5555-61EE-E204A42E971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E57B463-0A96-B441-B2CE-45FED5A324E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400"/>
          </a:p>
        </p:txBody>
      </p:sp>
      <p:sp>
        <p:nvSpPr>
          <p:cNvPr id="49157" name="Rectangle 6">
            <a:extLst>
              <a:ext uri="{FF2B5EF4-FFF2-40B4-BE49-F238E27FC236}">
                <a16:creationId xmlns:a16="http://schemas.microsoft.com/office/drawing/2014/main" id="{21A80174-51C8-772A-8790-0BD17BB098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676400"/>
            <a:ext cx="83820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aPerson) const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return blood_pressure()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aPerson.blood_pressure();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9158" name="TextBox 7">
            <a:extLst>
              <a:ext uri="{FF2B5EF4-FFF2-40B4-BE49-F238E27FC236}">
                <a16:creationId xmlns:a16="http://schemas.microsoft.com/office/drawing/2014/main" id="{01EE3DD6-B983-0D3C-BDFB-8D15A730B4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3782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Unless you have already worked on the same team, you will need to read original source code of </a:t>
            </a:r>
            <a:r>
              <a:rPr lang="en-US" altLang="en-US" sz="24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Person.cpp</a:t>
            </a:r>
            <a:r>
              <a:rPr lang="en-US" altLang="en-US" sz="2400">
                <a:cs typeface="Courier New" panose="02070309020205020404" pitchFamily="49" charset="0"/>
              </a:rPr>
              <a:t>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Date Placeholder 3">
            <a:extLst>
              <a:ext uri="{FF2B5EF4-FFF2-40B4-BE49-F238E27FC236}">
                <a16:creationId xmlns:a16="http://schemas.microsoft.com/office/drawing/2014/main" id="{8830E327-987B-9682-E4D0-25E8951942A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2C85D4B-817B-C64A-AF42-5CCF6D0C293B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50178" name="Footer Placeholder 4">
            <a:extLst>
              <a:ext uri="{FF2B5EF4-FFF2-40B4-BE49-F238E27FC236}">
                <a16:creationId xmlns:a16="http://schemas.microsoft.com/office/drawing/2014/main" id="{DB2C8813-49DD-4BCD-142E-E943E92666D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0179" name="Slide Number Placeholder 5">
            <a:extLst>
              <a:ext uri="{FF2B5EF4-FFF2-40B4-BE49-F238E27FC236}">
                <a16:creationId xmlns:a16="http://schemas.microsoft.com/office/drawing/2014/main" id="{FE9041F1-5235-4233-8EE9-44EF8FCB339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D73DD65-0DA2-A449-80B9-B1D3FB3AF88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400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AC7AA54A-0D87-D846-8819-1734159A96A8}"/>
              </a:ext>
            </a:extLst>
          </p:cNvPr>
          <p:cNvSpPr/>
          <p:nvPr/>
        </p:nvSpPr>
        <p:spPr bwMode="auto">
          <a:xfrm>
            <a:off x="417513" y="3111500"/>
            <a:ext cx="4876800" cy="3581400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</p:txBody>
      </p:sp>
      <p:pic>
        <p:nvPicPr>
          <p:cNvPr id="50181" name="Picture 12">
            <a:extLst>
              <a:ext uri="{FF2B5EF4-FFF2-40B4-BE49-F238E27FC236}">
                <a16:creationId xmlns:a16="http://schemas.microsoft.com/office/drawing/2014/main" id="{DB8D7CC6-9C60-A174-7942-78BCAE69B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650" y="3759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2" name="Picture 14">
            <a:extLst>
              <a:ext uri="{FF2B5EF4-FFF2-40B4-BE49-F238E27FC236}">
                <a16:creationId xmlns:a16="http://schemas.microsoft.com/office/drawing/2014/main" id="{A7B336A7-DA5C-B479-E831-CEF7FC1B3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600" y="3538538"/>
            <a:ext cx="8223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3" name="Picture 16">
            <a:extLst>
              <a:ext uri="{FF2B5EF4-FFF2-40B4-BE49-F238E27FC236}">
                <a16:creationId xmlns:a16="http://schemas.microsoft.com/office/drawing/2014/main" id="{B9E8D9D0-BE9F-B94C-63BE-E08B23790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3729038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4" name="Picture 18">
            <a:extLst>
              <a:ext uri="{FF2B5EF4-FFF2-40B4-BE49-F238E27FC236}">
                <a16:creationId xmlns:a16="http://schemas.microsoft.com/office/drawing/2014/main" id="{2ED559A3-CC33-2C73-7738-6A3714E0B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3448050"/>
            <a:ext cx="15811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5" name="Picture 20">
            <a:extLst>
              <a:ext uri="{FF2B5EF4-FFF2-40B4-BE49-F238E27FC236}">
                <a16:creationId xmlns:a16="http://schemas.microsoft.com/office/drawing/2014/main" id="{7EF9F0AE-5F21-2F66-10B0-F39514A50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5260975"/>
            <a:ext cx="877887" cy="8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6" name="Picture 22">
            <a:extLst>
              <a:ext uri="{FF2B5EF4-FFF2-40B4-BE49-F238E27FC236}">
                <a16:creationId xmlns:a16="http://schemas.microsoft.com/office/drawing/2014/main" id="{6DDFD916-BE73-9D71-171A-B0E8F12C1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5" y="5265738"/>
            <a:ext cx="842963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7" name="Picture 24">
            <a:extLst>
              <a:ext uri="{FF2B5EF4-FFF2-40B4-BE49-F238E27FC236}">
                <a16:creationId xmlns:a16="http://schemas.microsoft.com/office/drawing/2014/main" id="{8838C07F-21AF-6F43-EEC9-A430510C2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5324475"/>
            <a:ext cx="84772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88" name="TextBox 25">
            <a:extLst>
              <a:ext uri="{FF2B5EF4-FFF2-40B4-BE49-F238E27FC236}">
                <a16:creationId xmlns:a16="http://schemas.microsoft.com/office/drawing/2014/main" id="{54D0083C-ED97-91A6-61A1-12EBEDD992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8850"/>
            <a:ext cx="2387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70C0"/>
                </a:solidFill>
              </a:rPr>
              <a:t>a complex system</a:t>
            </a:r>
            <a:endParaRPr lang="en-US" altLang="en-US" sz="2400"/>
          </a:p>
        </p:txBody>
      </p:sp>
      <p:pic>
        <p:nvPicPr>
          <p:cNvPr id="50189" name="Picture 26">
            <a:extLst>
              <a:ext uri="{FF2B5EF4-FFF2-40B4-BE49-F238E27FC236}">
                <a16:creationId xmlns:a16="http://schemas.microsoft.com/office/drawing/2014/main" id="{97D41B58-FC0F-AA5A-A612-268A27C8C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90" name="Picture 27">
            <a:extLst>
              <a:ext uri="{FF2B5EF4-FFF2-40B4-BE49-F238E27FC236}">
                <a16:creationId xmlns:a16="http://schemas.microsoft.com/office/drawing/2014/main" id="{E203FEE9-772F-985B-1B28-C6AFB1B42A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73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91" name="Rounded Rectangle 28">
            <a:extLst>
              <a:ext uri="{FF2B5EF4-FFF2-40B4-BE49-F238E27FC236}">
                <a16:creationId xmlns:a16="http://schemas.microsoft.com/office/drawing/2014/main" id="{E761A72A-65F5-A6E2-E961-FE321F875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87338"/>
            <a:ext cx="1041400" cy="1090612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50192" name="Rounded Rectangle 29">
            <a:extLst>
              <a:ext uri="{FF2B5EF4-FFF2-40B4-BE49-F238E27FC236}">
                <a16:creationId xmlns:a16="http://schemas.microsoft.com/office/drawing/2014/main" id="{F47713C9-4E5A-DBBF-3772-20CD91FB8C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431925"/>
            <a:ext cx="1041400" cy="1090613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50193" name="Up Arrow 30">
            <a:extLst>
              <a:ext uri="{FF2B5EF4-FFF2-40B4-BE49-F238E27FC236}">
                <a16:creationId xmlns:a16="http://schemas.microsoft.com/office/drawing/2014/main" id="{847231DE-6055-707F-A674-05DFE1E896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038" y="2565400"/>
            <a:ext cx="258762" cy="939800"/>
          </a:xfrm>
          <a:prstGeom prst="upArrow">
            <a:avLst>
              <a:gd name="adj1" fmla="val 50000"/>
              <a:gd name="adj2" fmla="val 50141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50194" name="TextBox 31">
            <a:extLst>
              <a:ext uri="{FF2B5EF4-FFF2-40B4-BE49-F238E27FC236}">
                <a16:creationId xmlns:a16="http://schemas.microsoft.com/office/drawing/2014/main" id="{274CE0C9-9EF1-1BF1-9075-8513B9818C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9350" y="2598738"/>
            <a:ext cx="9842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Object-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Oriented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Modeling</a:t>
            </a:r>
          </a:p>
        </p:txBody>
      </p:sp>
      <p:sp>
        <p:nvSpPr>
          <p:cNvPr id="50195" name="TextBox 32">
            <a:extLst>
              <a:ext uri="{FF2B5EF4-FFF2-40B4-BE49-F238E27FC236}">
                <a16:creationId xmlns:a16="http://schemas.microsoft.com/office/drawing/2014/main" id="{C2E967B4-8CE1-80D9-7A50-492E1CA8D6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457200"/>
            <a:ext cx="20288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Box;</a:t>
            </a:r>
          </a:p>
        </p:txBody>
      </p:sp>
      <p:sp>
        <p:nvSpPr>
          <p:cNvPr id="50196" name="TextBox 33">
            <a:extLst>
              <a:ext uri="{FF2B5EF4-FFF2-40B4-BE49-F238E27FC236}">
                <a16:creationId xmlns:a16="http://schemas.microsoft.com/office/drawing/2014/main" id="{E7FAB375-020E-C684-5DF8-A4C92BD3B4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1600200"/>
            <a:ext cx="2581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Person;</a:t>
            </a:r>
          </a:p>
        </p:txBody>
      </p:sp>
      <p:sp>
        <p:nvSpPr>
          <p:cNvPr id="50197" name="TextBox 34">
            <a:extLst>
              <a:ext uri="{FF2B5EF4-FFF2-40B4-BE49-F238E27FC236}">
                <a16:creationId xmlns:a16="http://schemas.microsoft.com/office/drawing/2014/main" id="{6EAC2626-1BA1-0A58-4D6A-51D0B7FC00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1600"/>
            <a:ext cx="2252663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class Box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mb_func(…);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50198" name="TextBox 35">
            <a:extLst>
              <a:ext uri="{FF2B5EF4-FFF2-40B4-BE49-F238E27FC236}">
                <a16:creationId xmlns:a16="http://schemas.microsoft.com/office/drawing/2014/main" id="{21206D7D-52E3-C981-2AEA-711FBE95E1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101600"/>
            <a:ext cx="2803525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Box::mb_func(…)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// implementation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0199" name="Up Arrow 36">
            <a:extLst>
              <a:ext uri="{FF2B5EF4-FFF2-40B4-BE49-F238E27FC236}">
                <a16:creationId xmlns:a16="http://schemas.microsoft.com/office/drawing/2014/main" id="{D14ABEB7-36B1-0E3E-ACE9-92F17CD63C68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432175" y="536576"/>
            <a:ext cx="230187" cy="525462"/>
          </a:xfrm>
          <a:prstGeom prst="upArrow">
            <a:avLst>
              <a:gd name="adj1" fmla="val 50000"/>
              <a:gd name="adj2" fmla="val 49978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50200" name="TextBox 37">
            <a:extLst>
              <a:ext uri="{FF2B5EF4-FFF2-40B4-BE49-F238E27FC236}">
                <a16:creationId xmlns:a16="http://schemas.microsoft.com/office/drawing/2014/main" id="{7D67C94E-4481-0CF0-CF3F-B66E53A627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3940175"/>
            <a:ext cx="2803525" cy="23082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main.cpp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main 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Box </a:t>
            </a:r>
            <a:r>
              <a:rPr lang="en-US" altLang="en-US" sz="18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firstBox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{…};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0201" name="Rectangle 38">
            <a:extLst>
              <a:ext uri="{FF2B5EF4-FFF2-40B4-BE49-F238E27FC236}">
                <a16:creationId xmlns:a16="http://schemas.microsoft.com/office/drawing/2014/main" id="{A00C96E3-3182-3A72-2828-B0072C0135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119313"/>
            <a:ext cx="2971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Box.cpp</a:t>
            </a:r>
          </a:p>
        </p:txBody>
      </p:sp>
      <p:sp>
        <p:nvSpPr>
          <p:cNvPr id="50202" name="Rectangle 39">
            <a:extLst>
              <a:ext uri="{FF2B5EF4-FFF2-40B4-BE49-F238E27FC236}">
                <a16:creationId xmlns:a16="http://schemas.microsoft.com/office/drawing/2014/main" id="{880FA178-6BF6-34EE-6C18-FFE084E876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605213"/>
            <a:ext cx="2971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main.cpp</a:t>
            </a:r>
          </a:p>
        </p:txBody>
      </p:sp>
      <p:sp>
        <p:nvSpPr>
          <p:cNvPr id="50203" name="Rectangle 40">
            <a:extLst>
              <a:ext uri="{FF2B5EF4-FFF2-40B4-BE49-F238E27FC236}">
                <a16:creationId xmlns:a16="http://schemas.microsoft.com/office/drawing/2014/main" id="{A11548B6-BC37-AA31-C21F-1F60485CE3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428875"/>
            <a:ext cx="863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Box.o</a:t>
            </a:r>
          </a:p>
        </p:txBody>
      </p:sp>
      <p:sp>
        <p:nvSpPr>
          <p:cNvPr id="50204" name="Rectangle 41">
            <a:extLst>
              <a:ext uri="{FF2B5EF4-FFF2-40B4-BE49-F238E27FC236}">
                <a16:creationId xmlns:a16="http://schemas.microsoft.com/office/drawing/2014/main" id="{7D70DF1D-35AE-16BA-7C8D-18FAB5B62A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3292475"/>
            <a:ext cx="9588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main.o</a:t>
            </a:r>
          </a:p>
        </p:txBody>
      </p:sp>
      <p:sp>
        <p:nvSpPr>
          <p:cNvPr id="50205" name="Rectangle 42">
            <a:extLst>
              <a:ext uri="{FF2B5EF4-FFF2-40B4-BE49-F238E27FC236}">
                <a16:creationId xmlns:a16="http://schemas.microsoft.com/office/drawing/2014/main" id="{F4243FB8-6818-7AD0-B15D-7AF10C6D7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811463"/>
            <a:ext cx="1295400" cy="306387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executable</a:t>
            </a:r>
          </a:p>
        </p:txBody>
      </p:sp>
      <p:cxnSp>
        <p:nvCxnSpPr>
          <p:cNvPr id="50206" name="Straight Arrow Connector 46">
            <a:extLst>
              <a:ext uri="{FF2B5EF4-FFF2-40B4-BE49-F238E27FC236}">
                <a16:creationId xmlns:a16="http://schemas.microsoft.com/office/drawing/2014/main" id="{F9D90785-484E-0519-F18C-AA7CC004CC8D}"/>
              </a:ext>
            </a:extLst>
          </p:cNvPr>
          <p:cNvCxnSpPr>
            <a:cxnSpLocks noChangeShapeType="1"/>
            <a:stCxn id="50203" idx="2"/>
            <a:endCxn id="50205" idx="1"/>
          </p:cNvCxnSpPr>
          <p:nvPr/>
        </p:nvCxnSpPr>
        <p:spPr bwMode="auto">
          <a:xfrm>
            <a:off x="6680200" y="2736850"/>
            <a:ext cx="711200" cy="2286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207" name="Straight Arrow Connector 47">
            <a:extLst>
              <a:ext uri="{FF2B5EF4-FFF2-40B4-BE49-F238E27FC236}">
                <a16:creationId xmlns:a16="http://schemas.microsoft.com/office/drawing/2014/main" id="{1967B502-E7E1-2C79-DC22-9D8991745328}"/>
              </a:ext>
            </a:extLst>
          </p:cNvPr>
          <p:cNvCxnSpPr>
            <a:cxnSpLocks/>
            <a:stCxn id="50204" idx="0"/>
            <a:endCxn id="50205" idx="1"/>
          </p:cNvCxnSpPr>
          <p:nvPr/>
        </p:nvCxnSpPr>
        <p:spPr bwMode="auto">
          <a:xfrm flipV="1">
            <a:off x="6727825" y="2965450"/>
            <a:ext cx="663575" cy="327025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0208" name="TextBox 50">
            <a:extLst>
              <a:ext uri="{FF2B5EF4-FFF2-40B4-BE49-F238E27FC236}">
                <a16:creationId xmlns:a16="http://schemas.microsoft.com/office/drawing/2014/main" id="{652E32F3-DB5C-42BE-D63A-0BAF7B66B2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0288" y="2851150"/>
            <a:ext cx="1004887" cy="368300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compiler</a:t>
            </a:r>
          </a:p>
        </p:txBody>
      </p:sp>
      <p:sp>
        <p:nvSpPr>
          <p:cNvPr id="50209" name="TextBox 51">
            <a:extLst>
              <a:ext uri="{FF2B5EF4-FFF2-40B4-BE49-F238E27FC236}">
                <a16:creationId xmlns:a16="http://schemas.microsoft.com/office/drawing/2014/main" id="{AF243819-20F6-40B1-DEF1-10B7C71276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8200" y="2851150"/>
            <a:ext cx="722313" cy="36988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linker</a:t>
            </a:r>
          </a:p>
        </p:txBody>
      </p:sp>
      <p:cxnSp>
        <p:nvCxnSpPr>
          <p:cNvPr id="50210" name="Curved Connector 53">
            <a:extLst>
              <a:ext uri="{FF2B5EF4-FFF2-40B4-BE49-F238E27FC236}">
                <a16:creationId xmlns:a16="http://schemas.microsoft.com/office/drawing/2014/main" id="{947293A5-0390-2AA4-1107-1124AAA467C6}"/>
              </a:ext>
            </a:extLst>
          </p:cNvPr>
          <p:cNvCxnSpPr>
            <a:cxnSpLocks/>
            <a:stCxn id="50189" idx="3"/>
            <a:endCxn id="7" idx="3"/>
          </p:cNvCxnSpPr>
          <p:nvPr/>
        </p:nvCxnSpPr>
        <p:spPr bwMode="auto">
          <a:xfrm>
            <a:off x="1193800" y="825500"/>
            <a:ext cx="1662113" cy="24907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211" name="Curved Connector 54">
            <a:extLst>
              <a:ext uri="{FF2B5EF4-FFF2-40B4-BE49-F238E27FC236}">
                <a16:creationId xmlns:a16="http://schemas.microsoft.com/office/drawing/2014/main" id="{A67CF062-2A7F-8B91-3C67-17E17D5AD8F4}"/>
              </a:ext>
            </a:extLst>
          </p:cNvPr>
          <p:cNvCxnSpPr>
            <a:cxnSpLocks/>
            <a:stCxn id="50190" idx="3"/>
            <a:endCxn id="7" idx="3"/>
          </p:cNvCxnSpPr>
          <p:nvPr/>
        </p:nvCxnSpPr>
        <p:spPr bwMode="auto">
          <a:xfrm>
            <a:off x="1270000" y="1993900"/>
            <a:ext cx="1585913" cy="13223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66B6B83-C092-814F-94AD-52B93BBECA01}"/>
              </a:ext>
            </a:extLst>
          </p:cNvPr>
          <p:cNvSpPr txBox="1"/>
          <p:nvPr/>
        </p:nvSpPr>
        <p:spPr>
          <a:xfrm>
            <a:off x="2022475" y="2413000"/>
            <a:ext cx="1319213" cy="3683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7030A0"/>
            </a:solidFill>
            <a:prstDash val="sysDash"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800" dirty="0"/>
              <a:t>digital twin</a:t>
            </a:r>
          </a:p>
        </p:txBody>
      </p:sp>
      <p:pic>
        <p:nvPicPr>
          <p:cNvPr id="50213" name="Picture 60">
            <a:extLst>
              <a:ext uri="{FF2B5EF4-FFF2-40B4-BE49-F238E27FC236}">
                <a16:creationId xmlns:a16="http://schemas.microsoft.com/office/drawing/2014/main" id="{F3AA016E-D091-3735-8FFA-9F9F3784D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413" y="24082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214" name="TextBox 61">
            <a:extLst>
              <a:ext uri="{FF2B5EF4-FFF2-40B4-BE49-F238E27FC236}">
                <a16:creationId xmlns:a16="http://schemas.microsoft.com/office/drawing/2014/main" id="{F9821267-1D6F-7457-79CE-118E74DA8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8213" y="2362200"/>
            <a:ext cx="1550987" cy="369888"/>
          </a:xfrm>
          <a:prstGeom prst="rect">
            <a:avLst/>
          </a:prstGeom>
          <a:noFill/>
          <a:ln w="12700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B050"/>
                </a:solidFill>
              </a:rPr>
              <a:t>object</a:t>
            </a:r>
            <a:r>
              <a:rPr lang="en-US" altLang="en-US" sz="1800"/>
              <a:t>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</a:p>
        </p:txBody>
      </p:sp>
      <p:sp>
        <p:nvSpPr>
          <p:cNvPr id="63" name="Left-Right-Up Arrow 62">
            <a:extLst>
              <a:ext uri="{FF2B5EF4-FFF2-40B4-BE49-F238E27FC236}">
                <a16:creationId xmlns:a16="http://schemas.microsoft.com/office/drawing/2014/main" id="{774248E2-6714-DD47-928C-30A97AA52DB4}"/>
              </a:ext>
            </a:extLst>
          </p:cNvPr>
          <p:cNvSpPr/>
          <p:nvPr/>
        </p:nvSpPr>
        <p:spPr bwMode="auto">
          <a:xfrm>
            <a:off x="3468688" y="4953000"/>
            <a:ext cx="874712" cy="533400"/>
          </a:xfrm>
          <a:prstGeom prst="leftRightUp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  <p:cxnSp>
        <p:nvCxnSpPr>
          <p:cNvPr id="50216" name="Curved Connector 7">
            <a:extLst>
              <a:ext uri="{FF2B5EF4-FFF2-40B4-BE49-F238E27FC236}">
                <a16:creationId xmlns:a16="http://schemas.microsoft.com/office/drawing/2014/main" id="{140CFEDE-C4F5-F87C-FAA8-625F55E8A271}"/>
              </a:ext>
            </a:extLst>
          </p:cNvPr>
          <p:cNvCxnSpPr>
            <a:cxnSpLocks noChangeShapeType="1"/>
            <a:stCxn id="50205" idx="2"/>
            <a:endCxn id="7" idx="0"/>
          </p:cNvCxnSpPr>
          <p:nvPr/>
        </p:nvCxnSpPr>
        <p:spPr bwMode="auto">
          <a:xfrm rot="5400000">
            <a:off x="5772944" y="2636044"/>
            <a:ext cx="1784350" cy="2747962"/>
          </a:xfrm>
          <a:prstGeom prst="curvedConnector2">
            <a:avLst/>
          </a:prstGeom>
          <a:noFill/>
          <a:ln w="76200" algn="ctr">
            <a:solidFill>
              <a:srgbClr val="00B0F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0217" name="Straight Arrow Connector 2">
            <a:extLst>
              <a:ext uri="{FF2B5EF4-FFF2-40B4-BE49-F238E27FC236}">
                <a16:creationId xmlns:a16="http://schemas.microsoft.com/office/drawing/2014/main" id="{A967E805-2CD7-2CF8-4A26-83561FBFD576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4114800" y="2781300"/>
            <a:ext cx="3581400" cy="2543175"/>
          </a:xfrm>
          <a:prstGeom prst="straightConnector1">
            <a:avLst/>
          </a:prstGeom>
          <a:noFill/>
          <a:ln w="28575" algn="ctr">
            <a:solidFill>
              <a:srgbClr val="00B05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78A14-DC50-6E41-BDDC-583A880DC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>
                <a:solidFill>
                  <a:srgbClr val="7030A0"/>
                </a:solidFill>
              </a:rPr>
              <a:t>Person.cpp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51202" name="Date Placeholder 3">
            <a:extLst>
              <a:ext uri="{FF2B5EF4-FFF2-40B4-BE49-F238E27FC236}">
                <a16:creationId xmlns:a16="http://schemas.microsoft.com/office/drawing/2014/main" id="{321FC5C2-D63E-F340-7D9D-D5109C909E0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D859B42-5C3C-974D-B5E4-6C655ACBA9F2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51203" name="Footer Placeholder 4">
            <a:extLst>
              <a:ext uri="{FF2B5EF4-FFF2-40B4-BE49-F238E27FC236}">
                <a16:creationId xmlns:a16="http://schemas.microsoft.com/office/drawing/2014/main" id="{181BB74E-B8A0-6994-526B-5B445A1663C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1204" name="Slide Number Placeholder 5">
            <a:extLst>
              <a:ext uri="{FF2B5EF4-FFF2-40B4-BE49-F238E27FC236}">
                <a16:creationId xmlns:a16="http://schemas.microsoft.com/office/drawing/2014/main" id="{A1A1DABA-758D-9063-C036-D535B6E8C4F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1A8277F-124F-8D4B-BA5E-E3A1DD62F758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400"/>
          </a:p>
        </p:txBody>
      </p:sp>
      <p:sp>
        <p:nvSpPr>
          <p:cNvPr id="51205" name="Rectangle 6">
            <a:extLst>
              <a:ext uri="{FF2B5EF4-FFF2-40B4-BE49-F238E27FC236}">
                <a16:creationId xmlns:a16="http://schemas.microsoft.com/office/drawing/2014/main" id="{6F0502AB-379A-783D-772A-E9F24178B5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676400"/>
            <a:ext cx="83820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aPerson) const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return blood_pressure()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aPerson.blood_pressure();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1206" name="TextBox 7">
            <a:extLst>
              <a:ext uri="{FF2B5EF4-FFF2-40B4-BE49-F238E27FC236}">
                <a16:creationId xmlns:a16="http://schemas.microsoft.com/office/drawing/2014/main" id="{A33F278C-861C-D616-1553-C448D8A72C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378200"/>
            <a:ext cx="7924800" cy="267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Unless you have already worked on the same team, you will need to read original source code of </a:t>
            </a:r>
            <a:r>
              <a:rPr lang="en-US" altLang="en-US" sz="24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Person.cpp</a:t>
            </a:r>
            <a:r>
              <a:rPr lang="en-US" altLang="en-US" sz="2400">
                <a:cs typeface="Courier New" panose="02070309020205020404" pitchFamily="49" charset="0"/>
              </a:rPr>
              <a:t>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B050"/>
                </a:solidFill>
                <a:cs typeface="Courier New" panose="02070309020205020404" pitchFamily="49" charset="0"/>
              </a:rPr>
              <a:t>Congratulations!! We just broke </a:t>
            </a:r>
            <a:r>
              <a:rPr lang="en-US" altLang="en-US" sz="2400" b="1" u="sng">
                <a:solidFill>
                  <a:srgbClr val="FF0000"/>
                </a:solidFill>
                <a:cs typeface="Courier New" panose="02070309020205020404" pitchFamily="49" charset="0"/>
              </a:rPr>
              <a:t>encapsulation</a:t>
            </a:r>
            <a:r>
              <a:rPr lang="en-US" altLang="en-US" sz="2400">
                <a:cs typeface="Courier New" panose="02070309020205020404" pitchFamily="49" charset="0"/>
              </a:rPr>
              <a:t>!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cs typeface="Courier New" panose="02070309020205020404" pitchFamily="49" charset="0"/>
              </a:rPr>
              <a:t>And, for the Object-Oriented paradigm, depending on how you do it, you might be conflicting with another principle!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Date Placeholder 3">
            <a:extLst>
              <a:ext uri="{FF2B5EF4-FFF2-40B4-BE49-F238E27FC236}">
                <a16:creationId xmlns:a16="http://schemas.microsoft.com/office/drawing/2014/main" id="{06981C9B-2FF6-5392-B44F-587BEE313FF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C4154B0-B560-2945-A5CF-CEF9CA500D09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52226" name="Footer Placeholder 4">
            <a:extLst>
              <a:ext uri="{FF2B5EF4-FFF2-40B4-BE49-F238E27FC236}">
                <a16:creationId xmlns:a16="http://schemas.microsoft.com/office/drawing/2014/main" id="{458912A3-CCCC-25BA-2A79-9014BA6B307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2227" name="Slide Number Placeholder 5">
            <a:extLst>
              <a:ext uri="{FF2B5EF4-FFF2-40B4-BE49-F238E27FC236}">
                <a16:creationId xmlns:a16="http://schemas.microsoft.com/office/drawing/2014/main" id="{925CE342-32D0-D8CD-9DB9-ED3C38D67DB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13059E4-AD25-664C-AE20-6A69F393181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400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AC7AA54A-0D87-D846-8819-1734159A96A8}"/>
              </a:ext>
            </a:extLst>
          </p:cNvPr>
          <p:cNvSpPr/>
          <p:nvPr/>
        </p:nvSpPr>
        <p:spPr bwMode="auto">
          <a:xfrm>
            <a:off x="417513" y="3111500"/>
            <a:ext cx="4876800" cy="3581400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</p:txBody>
      </p:sp>
      <p:pic>
        <p:nvPicPr>
          <p:cNvPr id="52229" name="Picture 12">
            <a:extLst>
              <a:ext uri="{FF2B5EF4-FFF2-40B4-BE49-F238E27FC236}">
                <a16:creationId xmlns:a16="http://schemas.microsoft.com/office/drawing/2014/main" id="{9A4EB657-2754-1510-7A62-58BCEF006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650" y="3759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30" name="Picture 14">
            <a:extLst>
              <a:ext uri="{FF2B5EF4-FFF2-40B4-BE49-F238E27FC236}">
                <a16:creationId xmlns:a16="http://schemas.microsoft.com/office/drawing/2014/main" id="{469255F2-4832-3FE5-D2DF-C833C4C7F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600" y="3538538"/>
            <a:ext cx="8223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31" name="Picture 16">
            <a:extLst>
              <a:ext uri="{FF2B5EF4-FFF2-40B4-BE49-F238E27FC236}">
                <a16:creationId xmlns:a16="http://schemas.microsoft.com/office/drawing/2014/main" id="{92F7592F-6416-49C7-02DB-4AF866FCE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3729038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32" name="Picture 18">
            <a:extLst>
              <a:ext uri="{FF2B5EF4-FFF2-40B4-BE49-F238E27FC236}">
                <a16:creationId xmlns:a16="http://schemas.microsoft.com/office/drawing/2014/main" id="{E25B7C6E-D162-0B5C-E942-1493AC4DD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3448050"/>
            <a:ext cx="15811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33" name="Picture 20">
            <a:extLst>
              <a:ext uri="{FF2B5EF4-FFF2-40B4-BE49-F238E27FC236}">
                <a16:creationId xmlns:a16="http://schemas.microsoft.com/office/drawing/2014/main" id="{484B399F-C484-832D-3227-15E44D09E8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5260975"/>
            <a:ext cx="877887" cy="8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34" name="Picture 22">
            <a:extLst>
              <a:ext uri="{FF2B5EF4-FFF2-40B4-BE49-F238E27FC236}">
                <a16:creationId xmlns:a16="http://schemas.microsoft.com/office/drawing/2014/main" id="{843BA34A-99D2-ADF9-A496-69389C601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5" y="5265738"/>
            <a:ext cx="842963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35" name="Picture 24">
            <a:extLst>
              <a:ext uri="{FF2B5EF4-FFF2-40B4-BE49-F238E27FC236}">
                <a16:creationId xmlns:a16="http://schemas.microsoft.com/office/drawing/2014/main" id="{18D46953-3325-4AAF-32BC-E222EFABD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5324475"/>
            <a:ext cx="84772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36" name="TextBox 25">
            <a:extLst>
              <a:ext uri="{FF2B5EF4-FFF2-40B4-BE49-F238E27FC236}">
                <a16:creationId xmlns:a16="http://schemas.microsoft.com/office/drawing/2014/main" id="{6F517E24-BDB0-5D0F-67F0-E911AC9827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8850"/>
            <a:ext cx="2387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70C0"/>
                </a:solidFill>
              </a:rPr>
              <a:t>a complex system</a:t>
            </a:r>
            <a:endParaRPr lang="en-US" altLang="en-US" sz="2400"/>
          </a:p>
        </p:txBody>
      </p:sp>
      <p:pic>
        <p:nvPicPr>
          <p:cNvPr id="52237" name="Picture 26">
            <a:extLst>
              <a:ext uri="{FF2B5EF4-FFF2-40B4-BE49-F238E27FC236}">
                <a16:creationId xmlns:a16="http://schemas.microsoft.com/office/drawing/2014/main" id="{39F3D0F9-2D31-D8FC-E71C-579D566FB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38" name="Picture 27">
            <a:extLst>
              <a:ext uri="{FF2B5EF4-FFF2-40B4-BE49-F238E27FC236}">
                <a16:creationId xmlns:a16="http://schemas.microsoft.com/office/drawing/2014/main" id="{53CD5E65-4AB2-7D2D-3F4D-C7936AFAAD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73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39" name="Rounded Rectangle 28">
            <a:extLst>
              <a:ext uri="{FF2B5EF4-FFF2-40B4-BE49-F238E27FC236}">
                <a16:creationId xmlns:a16="http://schemas.microsoft.com/office/drawing/2014/main" id="{E604BAD6-FAD1-62DC-EFB9-F0A22E2D0D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87338"/>
            <a:ext cx="1041400" cy="1090612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52240" name="Rounded Rectangle 29">
            <a:extLst>
              <a:ext uri="{FF2B5EF4-FFF2-40B4-BE49-F238E27FC236}">
                <a16:creationId xmlns:a16="http://schemas.microsoft.com/office/drawing/2014/main" id="{9D2FBA10-B9D9-4690-0D46-1BB76BCE4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431925"/>
            <a:ext cx="1041400" cy="1090613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52241" name="Up Arrow 30">
            <a:extLst>
              <a:ext uri="{FF2B5EF4-FFF2-40B4-BE49-F238E27FC236}">
                <a16:creationId xmlns:a16="http://schemas.microsoft.com/office/drawing/2014/main" id="{F6F29408-4A2D-BA66-98A9-3D1FFC6288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038" y="2565400"/>
            <a:ext cx="258762" cy="939800"/>
          </a:xfrm>
          <a:prstGeom prst="upArrow">
            <a:avLst>
              <a:gd name="adj1" fmla="val 50000"/>
              <a:gd name="adj2" fmla="val 50141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52242" name="TextBox 31">
            <a:extLst>
              <a:ext uri="{FF2B5EF4-FFF2-40B4-BE49-F238E27FC236}">
                <a16:creationId xmlns:a16="http://schemas.microsoft.com/office/drawing/2014/main" id="{E72F9071-3491-634E-3552-CE0EE58ED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9350" y="2598738"/>
            <a:ext cx="9842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Object-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Oriented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Modeling</a:t>
            </a:r>
          </a:p>
        </p:txBody>
      </p:sp>
      <p:sp>
        <p:nvSpPr>
          <p:cNvPr id="52243" name="TextBox 32">
            <a:extLst>
              <a:ext uri="{FF2B5EF4-FFF2-40B4-BE49-F238E27FC236}">
                <a16:creationId xmlns:a16="http://schemas.microsoft.com/office/drawing/2014/main" id="{05AA7093-821B-5504-BD36-704BCFFAD2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457200"/>
            <a:ext cx="239712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Transaction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52244" name="TextBox 33">
            <a:extLst>
              <a:ext uri="{FF2B5EF4-FFF2-40B4-BE49-F238E27FC236}">
                <a16:creationId xmlns:a16="http://schemas.microsoft.com/office/drawing/2014/main" id="{39F02B46-44FE-1DA9-648D-9DADCC743E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1600200"/>
            <a:ext cx="2581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z="24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52245" name="TextBox 34">
            <a:extLst>
              <a:ext uri="{FF2B5EF4-FFF2-40B4-BE49-F238E27FC236}">
                <a16:creationId xmlns:a16="http://schemas.microsoft.com/office/drawing/2014/main" id="{200CE31E-7203-8545-8776-E7B2510AB0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1600"/>
            <a:ext cx="2252663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altLang="en-US" sz="18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Person.h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z="18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mb_func(…);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52246" name="TextBox 35">
            <a:extLst>
              <a:ext uri="{FF2B5EF4-FFF2-40B4-BE49-F238E27FC236}">
                <a16:creationId xmlns:a16="http://schemas.microsoft.com/office/drawing/2014/main" id="{99A8CFFE-E8C8-CF59-2AE5-43BA2E4281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101600"/>
            <a:ext cx="2803525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altLang="en-US" sz="18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::mb_func(…)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// implementation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2247" name="Up Arrow 36">
            <a:extLst>
              <a:ext uri="{FF2B5EF4-FFF2-40B4-BE49-F238E27FC236}">
                <a16:creationId xmlns:a16="http://schemas.microsoft.com/office/drawing/2014/main" id="{4C049756-047A-170B-2CA5-462217E3D705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432175" y="536576"/>
            <a:ext cx="230187" cy="525462"/>
          </a:xfrm>
          <a:prstGeom prst="upArrow">
            <a:avLst>
              <a:gd name="adj1" fmla="val 50000"/>
              <a:gd name="adj2" fmla="val 49978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52248" name="TextBox 37">
            <a:extLst>
              <a:ext uri="{FF2B5EF4-FFF2-40B4-BE49-F238E27FC236}">
                <a16:creationId xmlns:a16="http://schemas.microsoft.com/office/drawing/2014/main" id="{268C2EBC-C78C-FDF5-A6A4-6A89EAAC3A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3940175"/>
            <a:ext cx="2803525" cy="23082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main.cpp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main 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Person </a:t>
            </a:r>
            <a:r>
              <a:rPr lang="en-US" altLang="en-US" sz="18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{…};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2249" name="Rectangle 38">
            <a:extLst>
              <a:ext uri="{FF2B5EF4-FFF2-40B4-BE49-F238E27FC236}">
                <a16:creationId xmlns:a16="http://schemas.microsoft.com/office/drawing/2014/main" id="{AEA0C7DB-53F2-1D2B-3C06-B1E37237DB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8200" y="2119313"/>
            <a:ext cx="3302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Person.cpp</a:t>
            </a:r>
          </a:p>
        </p:txBody>
      </p:sp>
      <p:sp>
        <p:nvSpPr>
          <p:cNvPr id="52250" name="Rectangle 39">
            <a:extLst>
              <a:ext uri="{FF2B5EF4-FFF2-40B4-BE49-F238E27FC236}">
                <a16:creationId xmlns:a16="http://schemas.microsoft.com/office/drawing/2014/main" id="{3E713500-8F52-A090-58F3-0678834C9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605213"/>
            <a:ext cx="2971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main.cpp</a:t>
            </a:r>
          </a:p>
        </p:txBody>
      </p:sp>
      <p:sp>
        <p:nvSpPr>
          <p:cNvPr id="52251" name="Rectangle 40">
            <a:extLst>
              <a:ext uri="{FF2B5EF4-FFF2-40B4-BE49-F238E27FC236}">
                <a16:creationId xmlns:a16="http://schemas.microsoft.com/office/drawing/2014/main" id="{1A7CF125-BDBA-2971-87D2-8CFCAE1322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428875"/>
            <a:ext cx="1055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Person.o</a:t>
            </a:r>
          </a:p>
        </p:txBody>
      </p:sp>
      <p:sp>
        <p:nvSpPr>
          <p:cNvPr id="52252" name="Rectangle 41">
            <a:extLst>
              <a:ext uri="{FF2B5EF4-FFF2-40B4-BE49-F238E27FC236}">
                <a16:creationId xmlns:a16="http://schemas.microsoft.com/office/drawing/2014/main" id="{6BE57ABC-F099-84CE-DDBA-516B1F1422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3292475"/>
            <a:ext cx="9588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main.o</a:t>
            </a:r>
          </a:p>
        </p:txBody>
      </p:sp>
      <p:sp>
        <p:nvSpPr>
          <p:cNvPr id="52253" name="Rectangle 42">
            <a:extLst>
              <a:ext uri="{FF2B5EF4-FFF2-40B4-BE49-F238E27FC236}">
                <a16:creationId xmlns:a16="http://schemas.microsoft.com/office/drawing/2014/main" id="{8FDBD0DF-B8B8-9A8F-C8ED-9DDF68FC75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811463"/>
            <a:ext cx="1295400" cy="306387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executable</a:t>
            </a:r>
          </a:p>
        </p:txBody>
      </p:sp>
      <p:cxnSp>
        <p:nvCxnSpPr>
          <p:cNvPr id="52254" name="Straight Arrow Connector 46">
            <a:extLst>
              <a:ext uri="{FF2B5EF4-FFF2-40B4-BE49-F238E27FC236}">
                <a16:creationId xmlns:a16="http://schemas.microsoft.com/office/drawing/2014/main" id="{94E85C7E-3526-44A5-7578-EE3A2B916BE2}"/>
              </a:ext>
            </a:extLst>
          </p:cNvPr>
          <p:cNvCxnSpPr>
            <a:cxnSpLocks noChangeShapeType="1"/>
            <a:stCxn id="52251" idx="2"/>
            <a:endCxn id="52253" idx="1"/>
          </p:cNvCxnSpPr>
          <p:nvPr/>
        </p:nvCxnSpPr>
        <p:spPr bwMode="auto">
          <a:xfrm>
            <a:off x="6777038" y="2736850"/>
            <a:ext cx="614362" cy="2286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55" name="Straight Arrow Connector 47">
            <a:extLst>
              <a:ext uri="{FF2B5EF4-FFF2-40B4-BE49-F238E27FC236}">
                <a16:creationId xmlns:a16="http://schemas.microsoft.com/office/drawing/2014/main" id="{46A112F9-8B3A-464D-04E6-22AD45EA12BC}"/>
              </a:ext>
            </a:extLst>
          </p:cNvPr>
          <p:cNvCxnSpPr>
            <a:cxnSpLocks/>
            <a:stCxn id="52252" idx="0"/>
            <a:endCxn id="52253" idx="1"/>
          </p:cNvCxnSpPr>
          <p:nvPr/>
        </p:nvCxnSpPr>
        <p:spPr bwMode="auto">
          <a:xfrm flipV="1">
            <a:off x="6727825" y="2965450"/>
            <a:ext cx="663575" cy="327025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2256" name="TextBox 50">
            <a:extLst>
              <a:ext uri="{FF2B5EF4-FFF2-40B4-BE49-F238E27FC236}">
                <a16:creationId xmlns:a16="http://schemas.microsoft.com/office/drawing/2014/main" id="{D62C3029-8D8C-714D-E802-14EA745EC0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0288" y="2851150"/>
            <a:ext cx="1004887" cy="368300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compiler</a:t>
            </a:r>
          </a:p>
        </p:txBody>
      </p:sp>
      <p:sp>
        <p:nvSpPr>
          <p:cNvPr id="52257" name="TextBox 51">
            <a:extLst>
              <a:ext uri="{FF2B5EF4-FFF2-40B4-BE49-F238E27FC236}">
                <a16:creationId xmlns:a16="http://schemas.microsoft.com/office/drawing/2014/main" id="{91194D1E-756D-3648-E298-E9A958D77B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8200" y="2851150"/>
            <a:ext cx="722313" cy="36988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linker</a:t>
            </a:r>
          </a:p>
        </p:txBody>
      </p:sp>
      <p:cxnSp>
        <p:nvCxnSpPr>
          <p:cNvPr id="52258" name="Curved Connector 53">
            <a:extLst>
              <a:ext uri="{FF2B5EF4-FFF2-40B4-BE49-F238E27FC236}">
                <a16:creationId xmlns:a16="http://schemas.microsoft.com/office/drawing/2014/main" id="{9ADFAFD0-5144-A9F1-8E21-B492491C703E}"/>
              </a:ext>
            </a:extLst>
          </p:cNvPr>
          <p:cNvCxnSpPr>
            <a:cxnSpLocks/>
            <a:stCxn id="52237" idx="3"/>
            <a:endCxn id="7" idx="3"/>
          </p:cNvCxnSpPr>
          <p:nvPr/>
        </p:nvCxnSpPr>
        <p:spPr bwMode="auto">
          <a:xfrm>
            <a:off x="1193800" y="825500"/>
            <a:ext cx="1662113" cy="24907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59" name="Curved Connector 54">
            <a:extLst>
              <a:ext uri="{FF2B5EF4-FFF2-40B4-BE49-F238E27FC236}">
                <a16:creationId xmlns:a16="http://schemas.microsoft.com/office/drawing/2014/main" id="{927BECCE-23BC-8373-2071-63B5DE90D794}"/>
              </a:ext>
            </a:extLst>
          </p:cNvPr>
          <p:cNvCxnSpPr>
            <a:cxnSpLocks/>
            <a:stCxn id="52238" idx="3"/>
            <a:endCxn id="7" idx="3"/>
          </p:cNvCxnSpPr>
          <p:nvPr/>
        </p:nvCxnSpPr>
        <p:spPr bwMode="auto">
          <a:xfrm>
            <a:off x="1270000" y="1993900"/>
            <a:ext cx="1585913" cy="13223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66B6B83-C092-814F-94AD-52B93BBECA01}"/>
              </a:ext>
            </a:extLst>
          </p:cNvPr>
          <p:cNvSpPr txBox="1"/>
          <p:nvPr/>
        </p:nvSpPr>
        <p:spPr>
          <a:xfrm>
            <a:off x="2022475" y="2413000"/>
            <a:ext cx="1319213" cy="3683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7030A0"/>
            </a:solidFill>
            <a:prstDash val="sysDash"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800" dirty="0"/>
              <a:t>digital twin</a:t>
            </a:r>
          </a:p>
        </p:txBody>
      </p:sp>
      <p:pic>
        <p:nvPicPr>
          <p:cNvPr id="52261" name="Picture 60">
            <a:extLst>
              <a:ext uri="{FF2B5EF4-FFF2-40B4-BE49-F238E27FC236}">
                <a16:creationId xmlns:a16="http://schemas.microsoft.com/office/drawing/2014/main" id="{961BA161-8775-77B2-52A0-4B406982D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413" y="24082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62" name="TextBox 61">
            <a:extLst>
              <a:ext uri="{FF2B5EF4-FFF2-40B4-BE49-F238E27FC236}">
                <a16:creationId xmlns:a16="http://schemas.microsoft.com/office/drawing/2014/main" id="{3079F3F0-4822-AC9C-9481-441C41C1F0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8213" y="2362200"/>
            <a:ext cx="1954212" cy="369888"/>
          </a:xfrm>
          <a:prstGeom prst="rect">
            <a:avLst/>
          </a:prstGeom>
          <a:noFill/>
          <a:ln w="12700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B050"/>
                </a:solidFill>
              </a:rPr>
              <a:t>object</a:t>
            </a:r>
            <a:r>
              <a:rPr lang="en-US" altLang="en-US" sz="1800"/>
              <a:t>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</a:p>
        </p:txBody>
      </p:sp>
      <p:sp>
        <p:nvSpPr>
          <p:cNvPr id="63" name="Left-Right-Up Arrow 62">
            <a:extLst>
              <a:ext uri="{FF2B5EF4-FFF2-40B4-BE49-F238E27FC236}">
                <a16:creationId xmlns:a16="http://schemas.microsoft.com/office/drawing/2014/main" id="{774248E2-6714-DD47-928C-30A97AA52DB4}"/>
              </a:ext>
            </a:extLst>
          </p:cNvPr>
          <p:cNvSpPr/>
          <p:nvPr/>
        </p:nvSpPr>
        <p:spPr bwMode="auto">
          <a:xfrm>
            <a:off x="3468688" y="4953000"/>
            <a:ext cx="874712" cy="533400"/>
          </a:xfrm>
          <a:prstGeom prst="leftRightUp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  <p:cxnSp>
        <p:nvCxnSpPr>
          <p:cNvPr id="52264" name="Curved Connector 7">
            <a:extLst>
              <a:ext uri="{FF2B5EF4-FFF2-40B4-BE49-F238E27FC236}">
                <a16:creationId xmlns:a16="http://schemas.microsoft.com/office/drawing/2014/main" id="{F1F9D557-3A61-791C-2CA1-68B39EB9BB60}"/>
              </a:ext>
            </a:extLst>
          </p:cNvPr>
          <p:cNvCxnSpPr>
            <a:cxnSpLocks noChangeShapeType="1"/>
            <a:stCxn id="52253" idx="2"/>
            <a:endCxn id="7" idx="0"/>
          </p:cNvCxnSpPr>
          <p:nvPr/>
        </p:nvCxnSpPr>
        <p:spPr bwMode="auto">
          <a:xfrm rot="5400000">
            <a:off x="5772944" y="2636044"/>
            <a:ext cx="1784350" cy="2747962"/>
          </a:xfrm>
          <a:prstGeom prst="curvedConnector2">
            <a:avLst/>
          </a:prstGeom>
          <a:noFill/>
          <a:ln w="76200" algn="ctr">
            <a:solidFill>
              <a:srgbClr val="00B0F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65" name="Straight Arrow Connector 2">
            <a:extLst>
              <a:ext uri="{FF2B5EF4-FFF2-40B4-BE49-F238E27FC236}">
                <a16:creationId xmlns:a16="http://schemas.microsoft.com/office/drawing/2014/main" id="{A2BA6E12-0C60-2BD9-9548-3285FAE96F2A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4114800" y="2781300"/>
            <a:ext cx="3581400" cy="2543175"/>
          </a:xfrm>
          <a:prstGeom prst="straightConnector1">
            <a:avLst/>
          </a:prstGeom>
          <a:noFill/>
          <a:ln w="28575" algn="ctr">
            <a:solidFill>
              <a:srgbClr val="00B05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78A14-DC50-6E41-BDDC-583A880DC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>
                <a:solidFill>
                  <a:srgbClr val="7030A0"/>
                </a:solidFill>
              </a:rPr>
              <a:t>Person.cpp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53250" name="Date Placeholder 3">
            <a:extLst>
              <a:ext uri="{FF2B5EF4-FFF2-40B4-BE49-F238E27FC236}">
                <a16:creationId xmlns:a16="http://schemas.microsoft.com/office/drawing/2014/main" id="{EDB00EEB-633D-2E89-DD09-1400005A6E3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B71E775-FF35-2443-9348-A8881717B624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53251" name="Footer Placeholder 4">
            <a:extLst>
              <a:ext uri="{FF2B5EF4-FFF2-40B4-BE49-F238E27FC236}">
                <a16:creationId xmlns:a16="http://schemas.microsoft.com/office/drawing/2014/main" id="{C8F2BBEC-7F0B-1853-DE9D-CF569B5D12F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3252" name="Slide Number Placeholder 5">
            <a:extLst>
              <a:ext uri="{FF2B5EF4-FFF2-40B4-BE49-F238E27FC236}">
                <a16:creationId xmlns:a16="http://schemas.microsoft.com/office/drawing/2014/main" id="{09D5BE27-A291-F639-41F3-49D97FB609C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839F2C6-8EA7-8E4E-ABAC-9F2CF3BBF86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400"/>
          </a:p>
        </p:txBody>
      </p:sp>
      <p:sp>
        <p:nvSpPr>
          <p:cNvPr id="53253" name="Rectangle 6">
            <a:extLst>
              <a:ext uri="{FF2B5EF4-FFF2-40B4-BE49-F238E27FC236}">
                <a16:creationId xmlns:a16="http://schemas.microsoft.com/office/drawing/2014/main" id="{0B2E6878-1238-68B4-03D7-5978FFFD7F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676400"/>
            <a:ext cx="83820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aPerson) const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3254" name="TextBox 7">
            <a:extLst>
              <a:ext uri="{FF2B5EF4-FFF2-40B4-BE49-F238E27FC236}">
                <a16:creationId xmlns:a16="http://schemas.microsoft.com/office/drawing/2014/main" id="{04A3F75A-22EC-C24B-A622-5EB1EB30A9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3782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Unless you have already worked on the same team, you will need to read original source code of </a:t>
            </a:r>
            <a:r>
              <a:rPr lang="en-US" altLang="en-US" sz="24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Person.cpp</a:t>
            </a:r>
            <a:r>
              <a:rPr lang="en-US" altLang="en-US" sz="2400">
                <a:cs typeface="Courier New" panose="02070309020205020404" pitchFamily="49" charset="0"/>
              </a:rPr>
              <a:t>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Date Placeholder 3">
            <a:extLst>
              <a:ext uri="{FF2B5EF4-FFF2-40B4-BE49-F238E27FC236}">
                <a16:creationId xmlns:a16="http://schemas.microsoft.com/office/drawing/2014/main" id="{2C1E68F6-EFD8-DD1C-3D67-EA8AA93B68F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B0E1BBD-3B77-4A44-9719-19C3F798EE2E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57346" name="Footer Placeholder 4">
            <a:extLst>
              <a:ext uri="{FF2B5EF4-FFF2-40B4-BE49-F238E27FC236}">
                <a16:creationId xmlns:a16="http://schemas.microsoft.com/office/drawing/2014/main" id="{C0423603-73A1-A7F6-B08E-19BD2ED7798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7347" name="Slide Number Placeholder 5">
            <a:extLst>
              <a:ext uri="{FF2B5EF4-FFF2-40B4-BE49-F238E27FC236}">
                <a16:creationId xmlns:a16="http://schemas.microsoft.com/office/drawing/2014/main" id="{7590777B-941F-6AE1-8F17-2A5F4D7D734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2E811ED-FF61-FE4E-B206-7B530214C305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400"/>
          </a:p>
        </p:txBody>
      </p:sp>
      <p:sp>
        <p:nvSpPr>
          <p:cNvPr id="57348" name="Rectangle 10">
            <a:extLst>
              <a:ext uri="{FF2B5EF4-FFF2-40B4-BE49-F238E27FC236}">
                <a16:creationId xmlns:a16="http://schemas.microsoft.com/office/drawing/2014/main" id="{D60EEBD6-A215-3336-3C5C-4FA33C397B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225" y="88900"/>
            <a:ext cx="88296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/Library/Developer/CommandLineTools/usr/include/c++/v1/utility   </a:t>
            </a:r>
            <a:endParaRPr lang="en-US" altLang="en-US" sz="1800">
              <a:solidFill>
                <a:srgbClr val="7030A0"/>
              </a:solidFill>
              <a:latin typeface="Menlo" panose="020B0609030804020204" pitchFamily="49" charset="0"/>
            </a:endParaRPr>
          </a:p>
        </p:txBody>
      </p:sp>
      <p:sp>
        <p:nvSpPr>
          <p:cNvPr id="57349" name="Rectangle 1">
            <a:extLst>
              <a:ext uri="{FF2B5EF4-FFF2-40B4-BE49-F238E27FC236}">
                <a16:creationId xmlns:a16="http://schemas.microsoft.com/office/drawing/2014/main" id="{1EC9D8F3-3AEE-573F-306F-B593B1F94E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2438"/>
            <a:ext cx="5149850" cy="5908675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namespace </a:t>
            </a:r>
            <a:r>
              <a:rPr lang="en-US" altLang="en-US" sz="1400" b="1">
                <a:solidFill>
                  <a:srgbClr val="C00000"/>
                </a:solidFill>
                <a:latin typeface="Courier" pitchFamily="2" charset="0"/>
              </a:rPr>
              <a:t>rel_ops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solidFill>
                <a:srgbClr val="000000"/>
              </a:solidFill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template&lt;class _Tp&gt;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inline _LIBCPP_INLINE_VISIBILITY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bool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operator</a:t>
            </a:r>
            <a:r>
              <a:rPr lang="en-US" altLang="en-US" sz="1400" b="1">
                <a:solidFill>
                  <a:srgbClr val="FF0000"/>
                </a:solidFill>
                <a:latin typeface="Courier" pitchFamily="2" charset="0"/>
              </a:rPr>
              <a:t>!=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(const _Tp&amp; __x, const _Tp&amp; __y)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    return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!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(__x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==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 __y);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solidFill>
                <a:srgbClr val="000000"/>
              </a:solidFill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template&lt;class _Tp&gt;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inline _LIBCPP_INLINE_VISIBILITY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bool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operator</a:t>
            </a:r>
            <a:r>
              <a:rPr lang="en-US" altLang="en-US" sz="1400" b="1">
                <a:solidFill>
                  <a:srgbClr val="FF0000"/>
                </a:solidFill>
                <a:latin typeface="Courier" pitchFamily="2" charset="0"/>
              </a:rPr>
              <a:t>&gt;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 (const _Tp&amp; __x, const _Tp&amp; __y)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    return __y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&lt;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 __x;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solidFill>
                <a:srgbClr val="000000"/>
              </a:solidFill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template&lt;class _Tp&gt;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inline _LIBCPP_INLINE_VISIBILITY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bool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operator</a:t>
            </a:r>
            <a:r>
              <a:rPr lang="en-US" altLang="en-US" sz="1400" b="1">
                <a:solidFill>
                  <a:srgbClr val="FF0000"/>
                </a:solidFill>
                <a:latin typeface="Courier" pitchFamily="2" charset="0"/>
              </a:rPr>
              <a:t>&lt;=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(const _Tp&amp; __x, const _Tp&amp; __y)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    return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!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(__y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&lt;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 __x);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solidFill>
                <a:srgbClr val="000000"/>
              </a:solidFill>
              <a:latin typeface="Courier" pitchFamily="2" charset="0"/>
            </a:endParaRPr>
          </a:p>
        </p:txBody>
      </p:sp>
      <p:sp>
        <p:nvSpPr>
          <p:cNvPr id="57350" name="Rectangle 11">
            <a:extLst>
              <a:ext uri="{FF2B5EF4-FFF2-40B4-BE49-F238E27FC236}">
                <a16:creationId xmlns:a16="http://schemas.microsoft.com/office/drawing/2014/main" id="{F98B40A3-AD05-3484-913C-8D8F714302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2122488"/>
            <a:ext cx="4724400" cy="2462212"/>
          </a:xfrm>
          <a:prstGeom prst="rect">
            <a:avLst/>
          </a:prstGeom>
          <a:solidFill>
            <a:srgbClr val="FFF2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template&lt;class _Tp&gt;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inline _LIBCPP_INLINE_VISIBILITY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bool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operator</a:t>
            </a:r>
            <a:r>
              <a:rPr lang="en-US" altLang="en-US" sz="1400" b="1">
                <a:solidFill>
                  <a:srgbClr val="FF0000"/>
                </a:solidFill>
                <a:latin typeface="Courier" pitchFamily="2" charset="0"/>
              </a:rPr>
              <a:t>&gt;=</a:t>
            </a:r>
            <a:r>
              <a:rPr lang="en-US" altLang="en-US" sz="1400">
                <a:latin typeface="Courier" pitchFamily="2" charset="0"/>
              </a:rPr>
              <a:t>(const _Tp&amp; __x, const _Tp&amp; __y)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    return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!</a:t>
            </a:r>
            <a:r>
              <a:rPr lang="en-US" altLang="en-US" sz="1400">
                <a:latin typeface="Courier" pitchFamily="2" charset="0"/>
              </a:rPr>
              <a:t>(__x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&lt;</a:t>
            </a:r>
            <a:r>
              <a:rPr lang="en-US" altLang="en-US" sz="1400">
                <a:latin typeface="Courier" pitchFamily="2" charset="0"/>
              </a:rPr>
              <a:t> __y);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br>
              <a:rPr lang="en-US" altLang="en-US" sz="1400">
                <a:latin typeface="Courier" pitchFamily="2" charset="0"/>
              </a:rPr>
            </a:br>
            <a:endParaRPr lang="en-US" altLang="en-US" sz="1400"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}  </a:t>
            </a:r>
            <a:r>
              <a:rPr lang="en-US" altLang="en-US" sz="1400" b="1">
                <a:solidFill>
                  <a:srgbClr val="C00000"/>
                </a:solidFill>
                <a:latin typeface="Courier" pitchFamily="2" charset="0"/>
              </a:rPr>
              <a:t>// rel_ops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solidFill>
                <a:srgbClr val="000000"/>
              </a:solidFill>
              <a:latin typeface="Courier" pitchFamily="2" charset="0"/>
            </a:endParaRPr>
          </a:p>
        </p:txBody>
      </p:sp>
      <p:cxnSp>
        <p:nvCxnSpPr>
          <p:cNvPr id="57351" name="Curved Connector 7">
            <a:extLst>
              <a:ext uri="{FF2B5EF4-FFF2-40B4-BE49-F238E27FC236}">
                <a16:creationId xmlns:a16="http://schemas.microsoft.com/office/drawing/2014/main" id="{20D61454-39A8-55C7-1E2C-B7A9BA38CFE0}"/>
              </a:ext>
            </a:extLst>
          </p:cNvPr>
          <p:cNvCxnSpPr>
            <a:cxnSpLocks noChangeShapeType="1"/>
            <a:stCxn id="57349" idx="2"/>
            <a:endCxn id="57350" idx="0"/>
          </p:cNvCxnSpPr>
          <p:nvPr/>
        </p:nvCxnSpPr>
        <p:spPr bwMode="auto">
          <a:xfrm rot="5400000" flipH="1" flipV="1">
            <a:off x="2635250" y="2062163"/>
            <a:ext cx="4238625" cy="4359275"/>
          </a:xfrm>
          <a:prstGeom prst="curvedConnector5">
            <a:avLst>
              <a:gd name="adj1" fmla="val -8120"/>
              <a:gd name="adj2" fmla="val 31185"/>
              <a:gd name="adj3" fmla="val 113306"/>
            </a:avLst>
          </a:prstGeom>
          <a:noFill/>
          <a:ln w="38100" algn="ctr">
            <a:solidFill>
              <a:srgbClr val="FF000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352" name="Rectangle 1">
            <a:extLst>
              <a:ext uri="{FF2B5EF4-FFF2-40B4-BE49-F238E27FC236}">
                <a16:creationId xmlns:a16="http://schemas.microsoft.com/office/drawing/2014/main" id="{2C434BAB-4AF3-A23E-434C-78E06AA02E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9725" y="458788"/>
            <a:ext cx="34163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 typeface="Monotype Sorts" pitchFamily="2" charset="2"/>
              <a:buNone/>
            </a:pPr>
            <a:r>
              <a:rPr lang="en-US" altLang="en-US" sz="2000" b="1">
                <a:solidFill>
                  <a:srgbClr val="FF0000"/>
                </a:solidFill>
                <a:latin typeface="Courier" pitchFamily="2" charset="0"/>
              </a:rPr>
              <a:t>==</a:t>
            </a:r>
            <a:r>
              <a:rPr lang="en-US" altLang="en-US" sz="2000">
                <a:latin typeface="Courier" pitchFamily="2" charset="0"/>
              </a:rPr>
              <a:t>, !=, </a:t>
            </a:r>
            <a:r>
              <a:rPr lang="en-US" altLang="en-US" sz="2000" b="1">
                <a:solidFill>
                  <a:srgbClr val="FF0000"/>
                </a:solidFill>
                <a:latin typeface="Courier" pitchFamily="2" charset="0"/>
              </a:rPr>
              <a:t>&lt;</a:t>
            </a:r>
            <a:r>
              <a:rPr lang="en-US" altLang="en-US" sz="2000">
                <a:latin typeface="Courier" pitchFamily="2" charset="0"/>
              </a:rPr>
              <a:t> , &gt;, &lt;=, &gt;=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Date Placeholder 3">
            <a:extLst>
              <a:ext uri="{FF2B5EF4-FFF2-40B4-BE49-F238E27FC236}">
                <a16:creationId xmlns:a16="http://schemas.microsoft.com/office/drawing/2014/main" id="{D1AB4AF3-863D-6793-3980-61F3A49BBAC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B742ED4-F006-DF43-BA42-BD0EF9D518FC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18434" name="Footer Placeholder 4">
            <a:extLst>
              <a:ext uri="{FF2B5EF4-FFF2-40B4-BE49-F238E27FC236}">
                <a16:creationId xmlns:a16="http://schemas.microsoft.com/office/drawing/2014/main" id="{594E7E08-64E3-C4CA-36DB-AB3CB67B5D9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18435" name="Slide Number Placeholder 5">
            <a:extLst>
              <a:ext uri="{FF2B5EF4-FFF2-40B4-BE49-F238E27FC236}">
                <a16:creationId xmlns:a16="http://schemas.microsoft.com/office/drawing/2014/main" id="{EC2C206A-B80B-BD57-EF93-B66AD0D6F0D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DDE4C2B-C3A5-394F-8115-4F9DCE0FC61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400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AC7AA54A-0D87-D846-8819-1734159A96A8}"/>
              </a:ext>
            </a:extLst>
          </p:cNvPr>
          <p:cNvSpPr/>
          <p:nvPr/>
        </p:nvSpPr>
        <p:spPr bwMode="auto">
          <a:xfrm>
            <a:off x="417513" y="3111500"/>
            <a:ext cx="4876800" cy="3581400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</p:txBody>
      </p:sp>
      <p:pic>
        <p:nvPicPr>
          <p:cNvPr id="18437" name="Picture 12">
            <a:extLst>
              <a:ext uri="{FF2B5EF4-FFF2-40B4-BE49-F238E27FC236}">
                <a16:creationId xmlns:a16="http://schemas.microsoft.com/office/drawing/2014/main" id="{72D17CB0-BD95-924A-A96C-EB99EF5E9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650" y="3759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8" name="Picture 14">
            <a:extLst>
              <a:ext uri="{FF2B5EF4-FFF2-40B4-BE49-F238E27FC236}">
                <a16:creationId xmlns:a16="http://schemas.microsoft.com/office/drawing/2014/main" id="{5166D823-B4FE-0D25-CB41-B32793CBE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600" y="3538538"/>
            <a:ext cx="8223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9" name="Picture 16">
            <a:extLst>
              <a:ext uri="{FF2B5EF4-FFF2-40B4-BE49-F238E27FC236}">
                <a16:creationId xmlns:a16="http://schemas.microsoft.com/office/drawing/2014/main" id="{71A66A15-228D-647F-FE69-37C59A9AB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3729038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0" name="Picture 18">
            <a:extLst>
              <a:ext uri="{FF2B5EF4-FFF2-40B4-BE49-F238E27FC236}">
                <a16:creationId xmlns:a16="http://schemas.microsoft.com/office/drawing/2014/main" id="{8EBB1E8C-9989-FEFE-05FC-CBA9E5360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3448050"/>
            <a:ext cx="15811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1" name="Picture 20">
            <a:extLst>
              <a:ext uri="{FF2B5EF4-FFF2-40B4-BE49-F238E27FC236}">
                <a16:creationId xmlns:a16="http://schemas.microsoft.com/office/drawing/2014/main" id="{84225249-8F0B-D0FF-35F6-C1F88F909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5260975"/>
            <a:ext cx="877887" cy="8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2" name="Picture 22">
            <a:extLst>
              <a:ext uri="{FF2B5EF4-FFF2-40B4-BE49-F238E27FC236}">
                <a16:creationId xmlns:a16="http://schemas.microsoft.com/office/drawing/2014/main" id="{1C93C156-2D7F-CD3D-8344-A809A4506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5" y="5265738"/>
            <a:ext cx="842963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3" name="Picture 24">
            <a:extLst>
              <a:ext uri="{FF2B5EF4-FFF2-40B4-BE49-F238E27FC236}">
                <a16:creationId xmlns:a16="http://schemas.microsoft.com/office/drawing/2014/main" id="{48A69F28-C943-11A6-12BE-75F9ACD7D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5324475"/>
            <a:ext cx="84772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44" name="TextBox 25">
            <a:extLst>
              <a:ext uri="{FF2B5EF4-FFF2-40B4-BE49-F238E27FC236}">
                <a16:creationId xmlns:a16="http://schemas.microsoft.com/office/drawing/2014/main" id="{3DD2C187-26AF-0563-7125-0CC86C00F0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8850"/>
            <a:ext cx="2387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70C0"/>
                </a:solidFill>
              </a:rPr>
              <a:t>a complex system</a:t>
            </a:r>
            <a:endParaRPr lang="en-US" altLang="en-US" sz="2400"/>
          </a:p>
        </p:txBody>
      </p:sp>
      <p:pic>
        <p:nvPicPr>
          <p:cNvPr id="18445" name="Picture 26">
            <a:extLst>
              <a:ext uri="{FF2B5EF4-FFF2-40B4-BE49-F238E27FC236}">
                <a16:creationId xmlns:a16="http://schemas.microsoft.com/office/drawing/2014/main" id="{874991B9-1359-069C-F140-2639003A8B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6" name="Picture 27">
            <a:extLst>
              <a:ext uri="{FF2B5EF4-FFF2-40B4-BE49-F238E27FC236}">
                <a16:creationId xmlns:a16="http://schemas.microsoft.com/office/drawing/2014/main" id="{661CFC9C-3A1C-1BA6-BCFE-28AEF5DAF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73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47" name="Rounded Rectangle 28">
            <a:extLst>
              <a:ext uri="{FF2B5EF4-FFF2-40B4-BE49-F238E27FC236}">
                <a16:creationId xmlns:a16="http://schemas.microsoft.com/office/drawing/2014/main" id="{DE63FF38-FFC6-81A8-E957-1D02D7A2E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87338"/>
            <a:ext cx="1041400" cy="1090612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18448" name="Rounded Rectangle 29">
            <a:extLst>
              <a:ext uri="{FF2B5EF4-FFF2-40B4-BE49-F238E27FC236}">
                <a16:creationId xmlns:a16="http://schemas.microsoft.com/office/drawing/2014/main" id="{C49D100E-53D3-27FE-4EC8-1522F2612C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431925"/>
            <a:ext cx="1041400" cy="1090613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18449" name="Up Arrow 30">
            <a:extLst>
              <a:ext uri="{FF2B5EF4-FFF2-40B4-BE49-F238E27FC236}">
                <a16:creationId xmlns:a16="http://schemas.microsoft.com/office/drawing/2014/main" id="{84C1FA6E-86DD-90CC-CA2F-E70C73CC86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038" y="2565400"/>
            <a:ext cx="258762" cy="939800"/>
          </a:xfrm>
          <a:prstGeom prst="upArrow">
            <a:avLst>
              <a:gd name="adj1" fmla="val 50000"/>
              <a:gd name="adj2" fmla="val 50141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18450" name="TextBox 31">
            <a:extLst>
              <a:ext uri="{FF2B5EF4-FFF2-40B4-BE49-F238E27FC236}">
                <a16:creationId xmlns:a16="http://schemas.microsoft.com/office/drawing/2014/main" id="{803EE6E6-179C-055E-BEDD-022FCC4042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9350" y="2598738"/>
            <a:ext cx="9842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Object-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Oriented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Modeling</a:t>
            </a:r>
          </a:p>
        </p:txBody>
      </p:sp>
      <p:sp>
        <p:nvSpPr>
          <p:cNvPr id="18451" name="TextBox 32">
            <a:extLst>
              <a:ext uri="{FF2B5EF4-FFF2-40B4-BE49-F238E27FC236}">
                <a16:creationId xmlns:a16="http://schemas.microsoft.com/office/drawing/2014/main" id="{3EF64604-8483-E449-9185-8B2A78A652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457200"/>
            <a:ext cx="20288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Box;</a:t>
            </a:r>
          </a:p>
        </p:txBody>
      </p:sp>
      <p:sp>
        <p:nvSpPr>
          <p:cNvPr id="18452" name="TextBox 33">
            <a:extLst>
              <a:ext uri="{FF2B5EF4-FFF2-40B4-BE49-F238E27FC236}">
                <a16:creationId xmlns:a16="http://schemas.microsoft.com/office/drawing/2014/main" id="{AB884F78-CF35-C40F-2C81-43034D34CF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1600200"/>
            <a:ext cx="2581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Person;</a:t>
            </a:r>
          </a:p>
        </p:txBody>
      </p:sp>
      <p:sp>
        <p:nvSpPr>
          <p:cNvPr id="63" name="Left-Right-Up Arrow 62">
            <a:extLst>
              <a:ext uri="{FF2B5EF4-FFF2-40B4-BE49-F238E27FC236}">
                <a16:creationId xmlns:a16="http://schemas.microsoft.com/office/drawing/2014/main" id="{774248E2-6714-DD47-928C-30A97AA52DB4}"/>
              </a:ext>
            </a:extLst>
          </p:cNvPr>
          <p:cNvSpPr/>
          <p:nvPr/>
        </p:nvSpPr>
        <p:spPr bwMode="auto">
          <a:xfrm>
            <a:off x="3468688" y="4953000"/>
            <a:ext cx="874712" cy="533400"/>
          </a:xfrm>
          <a:prstGeom prst="leftRightUp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DF20F-E3B6-B14F-9CE4-BD51BCA23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Operator Overloading</a:t>
            </a:r>
            <a:br>
              <a:rPr lang="en-US" dirty="0"/>
            </a:br>
            <a:r>
              <a:rPr lang="en-US" sz="3600" dirty="0"/>
              <a:t>Chapter 12, </a:t>
            </a:r>
            <a:r>
              <a:rPr lang="en-US" sz="3600" i="1" dirty="0">
                <a:latin typeface="+mn-lt"/>
              </a:rPr>
              <a:t>Horton</a:t>
            </a:r>
            <a:endParaRPr lang="en-US" i="1" dirty="0">
              <a:latin typeface="+mn-lt"/>
            </a:endParaRPr>
          </a:p>
        </p:txBody>
      </p:sp>
      <p:sp>
        <p:nvSpPr>
          <p:cNvPr id="17410" name="Date Placeholder 3">
            <a:extLst>
              <a:ext uri="{FF2B5EF4-FFF2-40B4-BE49-F238E27FC236}">
                <a16:creationId xmlns:a16="http://schemas.microsoft.com/office/drawing/2014/main" id="{7B506D0F-5E19-D0D4-3B6D-F33F1EB21D6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8A5BE1F-C03C-2C47-BF23-CE3733B58BDF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17411" name="Footer Placeholder 4">
            <a:extLst>
              <a:ext uri="{FF2B5EF4-FFF2-40B4-BE49-F238E27FC236}">
                <a16:creationId xmlns:a16="http://schemas.microsoft.com/office/drawing/2014/main" id="{189D802E-FD76-ADBE-B3A2-9183CF25284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17412" name="Slide Number Placeholder 5">
            <a:extLst>
              <a:ext uri="{FF2B5EF4-FFF2-40B4-BE49-F238E27FC236}">
                <a16:creationId xmlns:a16="http://schemas.microsoft.com/office/drawing/2014/main" id="{DB5C6C9A-7257-2723-2617-C6C5C5B749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870ED00-AA2D-FB42-99A8-3EE3DC6518F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400"/>
          </a:p>
        </p:txBody>
      </p:sp>
      <p:sp>
        <p:nvSpPr>
          <p:cNvPr id="17413" name="TextBox 2">
            <a:extLst>
              <a:ext uri="{FF2B5EF4-FFF2-40B4-BE49-F238E27FC236}">
                <a16:creationId xmlns:a16="http://schemas.microsoft.com/office/drawing/2014/main" id="{38FFBBD7-8DF0-7240-1423-509A0EFA4D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2133600"/>
            <a:ext cx="7010400" cy="304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What is Operator Overloading?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C00000"/>
                </a:solidFill>
              </a:rPr>
              <a:t>Extending the meaning of operators, such as “&gt;”, to handle C++ objects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Why do we need to overload the operators?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Be careful, and use it appropriately.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Date Placeholder 3">
            <a:extLst>
              <a:ext uri="{FF2B5EF4-FFF2-40B4-BE49-F238E27FC236}">
                <a16:creationId xmlns:a16="http://schemas.microsoft.com/office/drawing/2014/main" id="{573ED9F4-E1DA-C3A8-0E4C-7A8C57E1D0F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EE9CE99-9E61-C441-A676-4C6A57D3381E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18434" name="Footer Placeholder 4">
            <a:extLst>
              <a:ext uri="{FF2B5EF4-FFF2-40B4-BE49-F238E27FC236}">
                <a16:creationId xmlns:a16="http://schemas.microsoft.com/office/drawing/2014/main" id="{79AF7EE4-BB26-8698-51C3-AC3C5F3E84D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18435" name="Slide Number Placeholder 5">
            <a:extLst>
              <a:ext uri="{FF2B5EF4-FFF2-40B4-BE49-F238E27FC236}">
                <a16:creationId xmlns:a16="http://schemas.microsoft.com/office/drawing/2014/main" id="{48EB9D34-E952-7B51-B38D-46DD1B85B21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B89B9EC-B8DB-6448-B7E1-B311E619630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400"/>
          </a:p>
        </p:txBody>
      </p:sp>
      <p:sp>
        <p:nvSpPr>
          <p:cNvPr id="18436" name="TextBox 7">
            <a:extLst>
              <a:ext uri="{FF2B5EF4-FFF2-40B4-BE49-F238E27FC236}">
                <a16:creationId xmlns:a16="http://schemas.microsoft.com/office/drawing/2014/main" id="{4716B2CE-E8DC-48B6-0DFF-E59F393FE0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04800"/>
            <a:ext cx="8802688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 with Operator Overloading,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box2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8437" name="TextBox 8">
            <a:extLst>
              <a:ext uri="{FF2B5EF4-FFF2-40B4-BE49-F238E27FC236}">
                <a16:creationId xmlns:a16="http://schemas.microsoft.com/office/drawing/2014/main" id="{6217616E-A8C6-9A22-8D47-3B469E2688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314825"/>
            <a:ext cx="8493125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{…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altLang="en-US" sz="2000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 const  // Less-than op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return </a:t>
            </a:r>
            <a:r>
              <a:rPr lang="en-US" altLang="en-US" sz="2000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-&gt;volume()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aBox.volume();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Date Placeholder 3">
            <a:extLst>
              <a:ext uri="{FF2B5EF4-FFF2-40B4-BE49-F238E27FC236}">
                <a16:creationId xmlns:a16="http://schemas.microsoft.com/office/drawing/2014/main" id="{7136FC96-05A6-A73C-EDA8-2CFABA38F66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0275095-48BF-C147-9C6C-D52714C801CC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19458" name="Footer Placeholder 4">
            <a:extLst>
              <a:ext uri="{FF2B5EF4-FFF2-40B4-BE49-F238E27FC236}">
                <a16:creationId xmlns:a16="http://schemas.microsoft.com/office/drawing/2014/main" id="{864639BC-0307-F0F3-77DF-DAE8B70342D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19459" name="Slide Number Placeholder 5">
            <a:extLst>
              <a:ext uri="{FF2B5EF4-FFF2-40B4-BE49-F238E27FC236}">
                <a16:creationId xmlns:a16="http://schemas.microsoft.com/office/drawing/2014/main" id="{EB54D4EA-B228-D48F-7F48-337BF93D16C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C00CA28-3284-D643-83D2-9D2BEF089DF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400"/>
          </a:p>
        </p:txBody>
      </p:sp>
      <p:sp>
        <p:nvSpPr>
          <p:cNvPr id="19460" name="TextBox 7">
            <a:extLst>
              <a:ext uri="{FF2B5EF4-FFF2-40B4-BE49-F238E27FC236}">
                <a16:creationId xmlns:a16="http://schemas.microsoft.com/office/drawing/2014/main" id="{F3C176BC-7631-7096-B623-5933C77EC3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04800"/>
            <a:ext cx="8802688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 with Operator Overloading,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box2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9461" name="TextBox 8">
            <a:extLst>
              <a:ext uri="{FF2B5EF4-FFF2-40B4-BE49-F238E27FC236}">
                <a16:creationId xmlns:a16="http://schemas.microsoft.com/office/drawing/2014/main" id="{32D7BF28-F0A9-22F0-493E-2D62BB211A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314825"/>
            <a:ext cx="8493125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{…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altLang="en-US" sz="2000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 const  // Less-than op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return </a:t>
            </a:r>
            <a:r>
              <a:rPr lang="en-US" altLang="en-US" sz="2000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-&gt;volume()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aBox.volume();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cxnSp>
        <p:nvCxnSpPr>
          <p:cNvPr id="19462" name="Elbow Connector 2">
            <a:extLst>
              <a:ext uri="{FF2B5EF4-FFF2-40B4-BE49-F238E27FC236}">
                <a16:creationId xmlns:a16="http://schemas.microsoft.com/office/drawing/2014/main" id="{2BB0DEC3-4FB1-DA4C-68B8-BE2F67ADCB40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>
            <a:off x="-685800" y="2819400"/>
            <a:ext cx="4648200" cy="838200"/>
          </a:xfrm>
          <a:prstGeom prst="bentConnector3">
            <a:avLst>
              <a:gd name="adj1" fmla="val 50000"/>
            </a:avLst>
          </a:prstGeom>
          <a:noFill/>
          <a:ln w="38100" algn="ctr">
            <a:solidFill>
              <a:srgbClr val="C0000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63" name="Elbow Connector 8">
            <a:extLst>
              <a:ext uri="{FF2B5EF4-FFF2-40B4-BE49-F238E27FC236}">
                <a16:creationId xmlns:a16="http://schemas.microsoft.com/office/drawing/2014/main" id="{0A580401-9469-FB1A-F535-C454B158ECD1}"/>
              </a:ext>
            </a:extLst>
          </p:cNvPr>
          <p:cNvCxnSpPr>
            <a:cxnSpLocks/>
          </p:cNvCxnSpPr>
          <p:nvPr/>
        </p:nvCxnSpPr>
        <p:spPr bwMode="auto">
          <a:xfrm rot="16200000" flipH="1">
            <a:off x="1425576" y="1806575"/>
            <a:ext cx="4017962" cy="2274887"/>
          </a:xfrm>
          <a:prstGeom prst="bentConnector3">
            <a:avLst>
              <a:gd name="adj1" fmla="val 50000"/>
            </a:avLst>
          </a:prstGeom>
          <a:noFill/>
          <a:ln w="38100" algn="ctr">
            <a:solidFill>
              <a:srgbClr val="C0000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78A14-DC50-6E41-BDDC-583A880DC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>
                <a:solidFill>
                  <a:srgbClr val="7030A0"/>
                </a:solidFill>
              </a:rPr>
              <a:t>Person.cpp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20482" name="Date Placeholder 3">
            <a:extLst>
              <a:ext uri="{FF2B5EF4-FFF2-40B4-BE49-F238E27FC236}">
                <a16:creationId xmlns:a16="http://schemas.microsoft.com/office/drawing/2014/main" id="{157279AF-4A8A-3C94-E53F-E0FDDA45218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464EF44-AE06-044B-B79C-E0B90A3CDBBD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0483" name="Footer Placeholder 4">
            <a:extLst>
              <a:ext uri="{FF2B5EF4-FFF2-40B4-BE49-F238E27FC236}">
                <a16:creationId xmlns:a16="http://schemas.microsoft.com/office/drawing/2014/main" id="{9E4A8FB3-C050-F3FE-09A3-4D9E47BC519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0484" name="Slide Number Placeholder 5">
            <a:extLst>
              <a:ext uri="{FF2B5EF4-FFF2-40B4-BE49-F238E27FC236}">
                <a16:creationId xmlns:a16="http://schemas.microsoft.com/office/drawing/2014/main" id="{B16FC32C-108B-A3CF-6748-25F5C09EA42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C4F8113-7476-974D-9F5E-07B0C073B0E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400"/>
          </a:p>
        </p:txBody>
      </p:sp>
      <p:sp>
        <p:nvSpPr>
          <p:cNvPr id="20485" name="Rectangle 6">
            <a:extLst>
              <a:ext uri="{FF2B5EF4-FFF2-40B4-BE49-F238E27FC236}">
                <a16:creationId xmlns:a16="http://schemas.microsoft.com/office/drawing/2014/main" id="{A4ED9E95-8E94-21C2-21FB-62CDAD668D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676400"/>
            <a:ext cx="83820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aPerson) const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return blood_pressure()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aPerson.blood_pressure();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0486" name="TextBox 7">
            <a:extLst>
              <a:ext uri="{FF2B5EF4-FFF2-40B4-BE49-F238E27FC236}">
                <a16:creationId xmlns:a16="http://schemas.microsoft.com/office/drawing/2014/main" id="{73990D3F-CF14-30FE-9522-283F8676F4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378200"/>
            <a:ext cx="7924800" cy="267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Unless you have already worked on the same team, you will need to read original source code of </a:t>
            </a:r>
            <a:r>
              <a:rPr lang="en-US" altLang="en-US" sz="24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Person.cpp</a:t>
            </a:r>
            <a:r>
              <a:rPr lang="en-US" altLang="en-US" sz="2400">
                <a:cs typeface="Courier New" panose="02070309020205020404" pitchFamily="49" charset="0"/>
              </a:rPr>
              <a:t>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B050"/>
                </a:solidFill>
                <a:cs typeface="Courier New" panose="02070309020205020404" pitchFamily="49" charset="0"/>
              </a:rPr>
              <a:t>Congratulations!! We just broke </a:t>
            </a:r>
            <a:r>
              <a:rPr lang="en-US" altLang="en-US" sz="2400" b="1" u="sng">
                <a:solidFill>
                  <a:srgbClr val="FF0000"/>
                </a:solidFill>
                <a:cs typeface="Courier New" panose="02070309020205020404" pitchFamily="49" charset="0"/>
              </a:rPr>
              <a:t>encapsulation</a:t>
            </a:r>
            <a:r>
              <a:rPr lang="en-US" altLang="en-US" sz="2400">
                <a:cs typeface="Courier New" panose="02070309020205020404" pitchFamily="49" charset="0"/>
              </a:rPr>
              <a:t>!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cs typeface="Courier New" panose="02070309020205020404" pitchFamily="49" charset="0"/>
              </a:rPr>
              <a:t>And, for the Object-Oriented paradigm, depending on how you do it, you might be conflicting with another principle!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Date Placeholder 3">
            <a:extLst>
              <a:ext uri="{FF2B5EF4-FFF2-40B4-BE49-F238E27FC236}">
                <a16:creationId xmlns:a16="http://schemas.microsoft.com/office/drawing/2014/main" id="{B7322796-1DCA-D6BB-D57B-2E1AD29BB2F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EBD3C6B-FE11-0B47-BF95-9C48CE8FDFEC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1506" name="Footer Placeholder 4">
            <a:extLst>
              <a:ext uri="{FF2B5EF4-FFF2-40B4-BE49-F238E27FC236}">
                <a16:creationId xmlns:a16="http://schemas.microsoft.com/office/drawing/2014/main" id="{D5740BE0-8F75-64B5-511B-71934E3EA32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1B10DA4D-B691-1CD6-FF3A-B85E5B0DCB0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70FA107-556C-E341-B92D-5E6BBC041D9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400"/>
          </a:p>
        </p:txBody>
      </p:sp>
      <p:sp>
        <p:nvSpPr>
          <p:cNvPr id="21508" name="TextBox 7">
            <a:extLst>
              <a:ext uri="{FF2B5EF4-FFF2-40B4-BE49-F238E27FC236}">
                <a16:creationId xmlns:a16="http://schemas.microsoft.com/office/drawing/2014/main" id="{320D0493-DA14-57D4-A40D-69F33334AB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04800"/>
            <a:ext cx="8802688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 with Operator Overloading,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box2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box2."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1509" name="TextBox 8">
            <a:extLst>
              <a:ext uri="{FF2B5EF4-FFF2-40B4-BE49-F238E27FC236}">
                <a16:creationId xmlns:a16="http://schemas.microsoft.com/office/drawing/2014/main" id="{3A9E6479-E2BA-8E9F-9B0A-D50624B058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3688" y="4314825"/>
            <a:ext cx="8493125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overloaded class operator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{…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altLang="en-US" sz="2000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 const  // Less-than op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return </a:t>
            </a:r>
            <a:r>
              <a:rPr lang="en-US" altLang="en-US" sz="2000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-&gt;volume()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aBox.volume();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1510" name="TextBox 8">
            <a:extLst>
              <a:ext uri="{FF2B5EF4-FFF2-40B4-BE49-F238E27FC236}">
                <a16:creationId xmlns:a16="http://schemas.microsoft.com/office/drawing/2014/main" id="{E4AF9C33-63D8-4DAC-0322-64B9E8A5D6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" y="2057400"/>
            <a:ext cx="8648700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global operator function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inline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bool 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altLang="en-US" sz="2000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box1,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const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altLang="en-US" sz="2000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return </a:t>
            </a:r>
            <a:r>
              <a:rPr lang="en-US" altLang="en-US" sz="2000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.volume()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000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box2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.volume();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1511" name="Rounded Rectangle 1">
            <a:extLst>
              <a:ext uri="{FF2B5EF4-FFF2-40B4-BE49-F238E27FC236}">
                <a16:creationId xmlns:a16="http://schemas.microsoft.com/office/drawing/2014/main" id="{38A3C642-2DEE-86C1-0082-F7F796F0AA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488" y="2057400"/>
            <a:ext cx="8639175" cy="1631950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1512" name="Rounded Rectangle 10">
            <a:extLst>
              <a:ext uri="{FF2B5EF4-FFF2-40B4-BE49-F238E27FC236}">
                <a16:creationId xmlns:a16="http://schemas.microsoft.com/office/drawing/2014/main" id="{F935838F-D5E0-D88A-97A5-5AE840520C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663" y="4281488"/>
            <a:ext cx="8639175" cy="1966912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1513" name="TextBox 3">
            <a:extLst>
              <a:ext uri="{FF2B5EF4-FFF2-40B4-BE49-F238E27FC236}">
                <a16:creationId xmlns:a16="http://schemas.microsoft.com/office/drawing/2014/main" id="{4C17ECF9-003D-00CA-EA77-9A8D9B066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4025" y="3754438"/>
            <a:ext cx="30607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Which option is better?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Date Placeholder 3">
            <a:extLst>
              <a:ext uri="{FF2B5EF4-FFF2-40B4-BE49-F238E27FC236}">
                <a16:creationId xmlns:a16="http://schemas.microsoft.com/office/drawing/2014/main" id="{2244A1A1-9F10-E748-CFB2-19E71161E13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DF8B722-DCBA-8646-BA39-9A7BCCECAA47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2530" name="Footer Placeholder 4">
            <a:extLst>
              <a:ext uri="{FF2B5EF4-FFF2-40B4-BE49-F238E27FC236}">
                <a16:creationId xmlns:a16="http://schemas.microsoft.com/office/drawing/2014/main" id="{3E95FB86-B9C3-C568-CA6A-FEC890B94E8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2531" name="Slide Number Placeholder 5">
            <a:extLst>
              <a:ext uri="{FF2B5EF4-FFF2-40B4-BE49-F238E27FC236}">
                <a16:creationId xmlns:a16="http://schemas.microsoft.com/office/drawing/2014/main" id="{4B5CCA8B-54E9-BBE5-F3CD-15F6628F909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63A2196-2A52-7145-BA2A-69793962F0B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400"/>
          </a:p>
        </p:txBody>
      </p:sp>
      <p:sp>
        <p:nvSpPr>
          <p:cNvPr id="22532" name="TextBox 7">
            <a:extLst>
              <a:ext uri="{FF2B5EF4-FFF2-40B4-BE49-F238E27FC236}">
                <a16:creationId xmlns:a16="http://schemas.microsoft.com/office/drawing/2014/main" id="{A3C4E28B-0DCD-433B-E81B-AD9E173297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04800"/>
            <a:ext cx="8956675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from Ex11_02 with Operator Overloading, Ex12_01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box1 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25.0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std::cout &lt;&lt; "box1 is larger than 25.0."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2533" name="TextBox 8">
            <a:extLst>
              <a:ext uri="{FF2B5EF4-FFF2-40B4-BE49-F238E27FC236}">
                <a16:creationId xmlns:a16="http://schemas.microsoft.com/office/drawing/2014/main" id="{4C2CDADB-A7D9-3DC1-1027-FB2E857843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3688" y="4314825"/>
            <a:ext cx="5570537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// overloaded class operator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0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{…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US" altLang="en-US" sz="20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</a:t>
            </a:r>
            <a:r>
              <a:rPr lang="en-US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(double </a:t>
            </a:r>
            <a:r>
              <a:rPr lang="en-US" altLang="en-US" sz="2000" b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aValue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) const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 // try yourself!!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2534" name="Rounded Rectangle 10">
            <a:extLst>
              <a:ext uri="{FF2B5EF4-FFF2-40B4-BE49-F238E27FC236}">
                <a16:creationId xmlns:a16="http://schemas.microsoft.com/office/drawing/2014/main" id="{339B1738-EBC0-9D6B-61FD-B8FE244B4E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663" y="4281488"/>
            <a:ext cx="8639175" cy="1966912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A78E0-9A98-3F46-A563-D39EFCCD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Overloading</a:t>
            </a:r>
            <a:br>
              <a:rPr lang="en-US" dirty="0"/>
            </a:br>
            <a:r>
              <a:rPr lang="en-US" dirty="0">
                <a:solidFill>
                  <a:srgbClr val="C00000"/>
                </a:solidFill>
              </a:rPr>
              <a:t>Rel</a:t>
            </a:r>
            <a:r>
              <a:rPr lang="en-US" dirty="0"/>
              <a:t>ational </a:t>
            </a:r>
            <a:r>
              <a:rPr lang="en-US" dirty="0">
                <a:solidFill>
                  <a:srgbClr val="C00000"/>
                </a:solidFill>
              </a:rPr>
              <a:t>Op</a:t>
            </a:r>
            <a:r>
              <a:rPr lang="en-US" dirty="0"/>
              <a:t>erator</a:t>
            </a:r>
            <a:r>
              <a:rPr lang="en-US" dirty="0">
                <a:solidFill>
                  <a:srgbClr val="C00000"/>
                </a:solidFill>
              </a:rPr>
              <a:t>s</a:t>
            </a: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D1AE5C0C-C9FD-F246-3B23-CFB03D6E46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 sz="4000">
                <a:latin typeface="Courier" pitchFamily="2" charset="0"/>
                <a:ea typeface="ＭＳ Ｐゴシック" panose="020B0600070205080204" pitchFamily="34" charset="-128"/>
              </a:rPr>
              <a:t>==, !=, &gt; , &lt;, &lt;=, &gt;=</a:t>
            </a:r>
          </a:p>
        </p:txBody>
      </p:sp>
      <p:sp>
        <p:nvSpPr>
          <p:cNvPr id="23555" name="Date Placeholder 3">
            <a:extLst>
              <a:ext uri="{FF2B5EF4-FFF2-40B4-BE49-F238E27FC236}">
                <a16:creationId xmlns:a16="http://schemas.microsoft.com/office/drawing/2014/main" id="{1DDB4423-96B8-1678-7168-23281F83684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C409448-167B-D445-8D6E-2B2A742C8C76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3556" name="Footer Placeholder 4">
            <a:extLst>
              <a:ext uri="{FF2B5EF4-FFF2-40B4-BE49-F238E27FC236}">
                <a16:creationId xmlns:a16="http://schemas.microsoft.com/office/drawing/2014/main" id="{FE62776E-9682-5D86-704D-576E7F59AF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3557" name="Slide Number Placeholder 5">
            <a:extLst>
              <a:ext uri="{FF2B5EF4-FFF2-40B4-BE49-F238E27FC236}">
                <a16:creationId xmlns:a16="http://schemas.microsoft.com/office/drawing/2014/main" id="{8033F557-6170-4076-9E84-1BC511CBFF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BC7AD86-4264-6748-BCD8-0A9BD477B563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36</a:t>
            </a:fld>
            <a:endParaRPr lang="en-US" altLang="en-US" sz="14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35FD381-ADF1-AC45-A4EF-8020731C3EF0}"/>
              </a:ext>
            </a:extLst>
          </p:cNvPr>
          <p:cNvSpPr txBox="1">
            <a:spLocks/>
          </p:cNvSpPr>
          <p:nvPr/>
        </p:nvSpPr>
        <p:spPr bwMode="auto">
          <a:xfrm>
            <a:off x="1716088" y="3962400"/>
            <a:ext cx="5791200" cy="990600"/>
          </a:xfrm>
          <a:prstGeom prst="rect">
            <a:avLst/>
          </a:prstGeom>
          <a:noFill/>
          <a:ln w="57150">
            <a:solidFill>
              <a:srgbClr val="00B05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9pPr>
          </a:lstStyle>
          <a:p>
            <a:pPr marL="0" indent="0">
              <a:buFont typeface="Monotype Sorts" pitchFamily="2" charset="2"/>
              <a:buNone/>
              <a:defRPr/>
            </a:pPr>
            <a:r>
              <a:rPr lang="en-US" sz="2400" kern="0" dirty="0">
                <a:latin typeface="Courier" pitchFamily="2" charset="0"/>
              </a:rPr>
              <a:t>#include &lt;</a:t>
            </a:r>
            <a:r>
              <a:rPr lang="en-US" sz="2400" kern="0" dirty="0">
                <a:solidFill>
                  <a:srgbClr val="FF0000"/>
                </a:solidFill>
                <a:latin typeface="Courier" pitchFamily="2" charset="0"/>
              </a:rPr>
              <a:t>utility</a:t>
            </a:r>
            <a:r>
              <a:rPr lang="en-US" sz="2400" kern="0" dirty="0">
                <a:latin typeface="Courier" pitchFamily="2" charset="0"/>
              </a:rPr>
              <a:t>&gt;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2400" kern="0" dirty="0">
                <a:latin typeface="Courier" pitchFamily="2" charset="0"/>
              </a:rPr>
              <a:t>using namespace </a:t>
            </a:r>
            <a:r>
              <a:rPr lang="en-US" sz="2400" kern="0" dirty="0" err="1">
                <a:latin typeface="Courier" pitchFamily="2" charset="0"/>
              </a:rPr>
              <a:t>std</a:t>
            </a:r>
            <a:r>
              <a:rPr lang="en-US" sz="2400" kern="0" dirty="0">
                <a:latin typeface="Courier" pitchFamily="2" charset="0"/>
              </a:rPr>
              <a:t>::</a:t>
            </a:r>
            <a:r>
              <a:rPr lang="en-US" sz="2400" kern="0" dirty="0" err="1">
                <a:solidFill>
                  <a:srgbClr val="FF0000"/>
                </a:solidFill>
                <a:latin typeface="Courier" pitchFamily="2" charset="0"/>
              </a:rPr>
              <a:t>rel_ops</a:t>
            </a:r>
            <a:r>
              <a:rPr lang="en-US" sz="2400" kern="0" dirty="0">
                <a:latin typeface="Courier" pitchFamily="2" charset="0"/>
              </a:rPr>
              <a:t>;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A67E3-5ABE-224E-8531-7BB449FDF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Comparing these two pieces of programs</a:t>
            </a:r>
          </a:p>
        </p:txBody>
      </p:sp>
      <p:sp>
        <p:nvSpPr>
          <p:cNvPr id="24578" name="Date Placeholder 3">
            <a:extLst>
              <a:ext uri="{FF2B5EF4-FFF2-40B4-BE49-F238E27FC236}">
                <a16:creationId xmlns:a16="http://schemas.microsoft.com/office/drawing/2014/main" id="{8F94CB70-6D84-3311-59A0-C43962306B7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F1724CC-36BD-054F-B93F-4B45AE0B109F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4579" name="Footer Placeholder 4">
            <a:extLst>
              <a:ext uri="{FF2B5EF4-FFF2-40B4-BE49-F238E27FC236}">
                <a16:creationId xmlns:a16="http://schemas.microsoft.com/office/drawing/2014/main" id="{FC6EDB2D-F496-48C5-6E00-19B60258B1D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4580" name="Slide Number Placeholder 5">
            <a:extLst>
              <a:ext uri="{FF2B5EF4-FFF2-40B4-BE49-F238E27FC236}">
                <a16:creationId xmlns:a16="http://schemas.microsoft.com/office/drawing/2014/main" id="{06E62483-846C-913B-02B5-2DA52CA7467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54A59A8-71DA-8C46-AEF9-D7F6F95E428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37</a:t>
            </a:fld>
            <a:endParaRPr lang="en-US" altLang="en-US" sz="14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Content Placeholder 2">
            <a:extLst>
              <a:ext uri="{FF2B5EF4-FFF2-40B4-BE49-F238E27FC236}">
                <a16:creationId xmlns:a16="http://schemas.microsoft.com/office/drawing/2014/main" id="{D5759C6A-4164-E6D2-EDB5-BACE31D3E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90600"/>
            <a:ext cx="4495800" cy="5334000"/>
          </a:xfrm>
          <a:ln w="38100" cmpd="dbl">
            <a:solidFill>
              <a:srgbClr val="7030A0"/>
            </a:solidFill>
            <a:miter lim="800000"/>
            <a:headEnd/>
            <a:tailEnd/>
          </a:ln>
        </p:spPr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class Person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{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private: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static unsigned int person_count;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std::string vsID;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std::string name;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std::string hometown;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GPS_DD home;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public: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Person();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Person(std::string, std::string);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void setHome(std::string);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void setHome(GPS_DD);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</a:t>
            </a:r>
            <a:r>
              <a:rPr lang="en-US" altLang="en-US" sz="1600">
                <a:solidFill>
                  <a:srgbClr val="7030A0"/>
                </a:solidFill>
                <a:latin typeface="Courier" pitchFamily="2" charset="0"/>
                <a:ea typeface="ＭＳ Ｐゴシック" panose="020B0600070205080204" pitchFamily="34" charset="-128"/>
              </a:rPr>
              <a:t>bool operator==(Person&amp; aPerson);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bool operator</a:t>
            </a:r>
            <a:r>
              <a:rPr lang="en-US" altLang="en-US" sz="1600">
                <a:solidFill>
                  <a:srgbClr val="FF0000"/>
                </a:solidFill>
                <a:latin typeface="Courier" pitchFamily="2" charset="0"/>
                <a:ea typeface="ＭＳ Ｐゴシック" panose="020B0600070205080204" pitchFamily="34" charset="-128"/>
              </a:rPr>
              <a:t>&lt;</a:t>
            </a: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(Person&amp; aPerson);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std::string getVsID();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  std::string getName();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1600">
                <a:latin typeface="Courier" pitchFamily="2" charset="0"/>
                <a:ea typeface="ＭＳ Ｐゴシック" panose="020B0600070205080204" pitchFamily="34" charset="-128"/>
              </a:rPr>
              <a:t>};</a:t>
            </a:r>
          </a:p>
          <a:p>
            <a:pPr marL="0" indent="0">
              <a:buFont typeface="Monotype Sorts" pitchFamily="2" charset="2"/>
              <a:buNone/>
            </a:pPr>
            <a:endParaRPr lang="en-US" altLang="en-US" sz="1600">
              <a:latin typeface="Courier" pitchFamily="2" charset="0"/>
              <a:ea typeface="ＭＳ Ｐゴシック" panose="020B0600070205080204" pitchFamily="34" charset="-128"/>
            </a:endParaRPr>
          </a:p>
        </p:txBody>
      </p:sp>
      <p:sp>
        <p:nvSpPr>
          <p:cNvPr id="25602" name="Date Placeholder 3">
            <a:extLst>
              <a:ext uri="{FF2B5EF4-FFF2-40B4-BE49-F238E27FC236}">
                <a16:creationId xmlns:a16="http://schemas.microsoft.com/office/drawing/2014/main" id="{82EAD687-FC7B-7484-AD67-F7C2B7A8CC1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1FB00DB-5799-374C-99DD-14FF43648056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5603" name="Footer Placeholder 4">
            <a:extLst>
              <a:ext uri="{FF2B5EF4-FFF2-40B4-BE49-F238E27FC236}">
                <a16:creationId xmlns:a16="http://schemas.microsoft.com/office/drawing/2014/main" id="{E5504F83-75D3-29C1-B44E-EAEF977EB9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5604" name="Slide Number Placeholder 5">
            <a:extLst>
              <a:ext uri="{FF2B5EF4-FFF2-40B4-BE49-F238E27FC236}">
                <a16:creationId xmlns:a16="http://schemas.microsoft.com/office/drawing/2014/main" id="{587E9515-8D3A-66DA-107E-FB9CF5D2321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BD506DD-C18A-6442-B32B-BB9E4F89250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38</a:t>
            </a:fld>
            <a:endParaRPr lang="en-US" altLang="en-US" sz="14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FEF55E-5A33-4B4F-B591-FD5472F80FF8}"/>
              </a:ext>
            </a:extLst>
          </p:cNvPr>
          <p:cNvSpPr txBox="1">
            <a:spLocks/>
          </p:cNvSpPr>
          <p:nvPr/>
        </p:nvSpPr>
        <p:spPr bwMode="auto">
          <a:xfrm>
            <a:off x="4572000" y="990600"/>
            <a:ext cx="4572000" cy="533400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9pPr>
          </a:lstStyle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class Person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{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private: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static unsigned </a:t>
            </a:r>
            <a:r>
              <a:rPr lang="en-US" sz="1600" kern="0" dirty="0" err="1">
                <a:latin typeface="Courier" pitchFamily="2" charset="0"/>
              </a:rPr>
              <a:t>int</a:t>
            </a:r>
            <a:r>
              <a:rPr lang="en-US" sz="1600" kern="0" dirty="0">
                <a:latin typeface="Courier" pitchFamily="2" charset="0"/>
              </a:rPr>
              <a:t> </a:t>
            </a:r>
            <a:r>
              <a:rPr lang="en-US" sz="1600" kern="0" dirty="0" err="1">
                <a:latin typeface="Courier" pitchFamily="2" charset="0"/>
              </a:rPr>
              <a:t>person_count</a:t>
            </a:r>
            <a:r>
              <a:rPr lang="en-US" sz="1600" kern="0" dirty="0">
                <a:latin typeface="Courier" pitchFamily="2" charset="0"/>
              </a:rPr>
              <a:t>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</a:t>
            </a:r>
            <a:r>
              <a:rPr lang="en-US" sz="1600" kern="0" dirty="0" err="1">
                <a:latin typeface="Courier" pitchFamily="2" charset="0"/>
              </a:rPr>
              <a:t>std</a:t>
            </a:r>
            <a:r>
              <a:rPr lang="en-US" sz="1600" kern="0" dirty="0">
                <a:latin typeface="Courier" pitchFamily="2" charset="0"/>
              </a:rPr>
              <a:t>::string </a:t>
            </a:r>
            <a:r>
              <a:rPr lang="en-US" sz="1600" kern="0" dirty="0" err="1">
                <a:latin typeface="Courier" pitchFamily="2" charset="0"/>
              </a:rPr>
              <a:t>vsID</a:t>
            </a:r>
            <a:r>
              <a:rPr lang="en-US" sz="1600" kern="0" dirty="0">
                <a:latin typeface="Courier" pitchFamily="2" charset="0"/>
              </a:rPr>
              <a:t>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</a:t>
            </a:r>
            <a:r>
              <a:rPr lang="en-US" sz="1600" kern="0" dirty="0" err="1">
                <a:latin typeface="Courier" pitchFamily="2" charset="0"/>
              </a:rPr>
              <a:t>std</a:t>
            </a:r>
            <a:r>
              <a:rPr lang="en-US" sz="1600" kern="0" dirty="0">
                <a:latin typeface="Courier" pitchFamily="2" charset="0"/>
              </a:rPr>
              <a:t>::string name;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</a:t>
            </a:r>
            <a:r>
              <a:rPr lang="en-US" sz="1600" kern="0" dirty="0" err="1">
                <a:latin typeface="Courier" pitchFamily="2" charset="0"/>
              </a:rPr>
              <a:t>std</a:t>
            </a:r>
            <a:r>
              <a:rPr lang="en-US" sz="1600" kern="0" dirty="0">
                <a:latin typeface="Courier" pitchFamily="2" charset="0"/>
              </a:rPr>
              <a:t>::string hometown;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GPS_DD home;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public: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Person();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Person(</a:t>
            </a:r>
            <a:r>
              <a:rPr lang="en-US" sz="1600" kern="0" dirty="0" err="1">
                <a:latin typeface="Courier" pitchFamily="2" charset="0"/>
              </a:rPr>
              <a:t>std</a:t>
            </a:r>
            <a:r>
              <a:rPr lang="en-US" sz="1600" kern="0" dirty="0">
                <a:latin typeface="Courier" pitchFamily="2" charset="0"/>
              </a:rPr>
              <a:t>::string, </a:t>
            </a:r>
            <a:r>
              <a:rPr lang="en-US" sz="1600" kern="0" dirty="0" err="1">
                <a:latin typeface="Courier" pitchFamily="2" charset="0"/>
              </a:rPr>
              <a:t>std</a:t>
            </a:r>
            <a:r>
              <a:rPr lang="en-US" sz="1600" kern="0" dirty="0">
                <a:latin typeface="Courier" pitchFamily="2" charset="0"/>
              </a:rPr>
              <a:t>::string);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void </a:t>
            </a:r>
            <a:r>
              <a:rPr lang="en-US" sz="1600" kern="0" dirty="0" err="1">
                <a:latin typeface="Courier" pitchFamily="2" charset="0"/>
              </a:rPr>
              <a:t>setHome</a:t>
            </a:r>
            <a:r>
              <a:rPr lang="en-US" sz="1600" kern="0" dirty="0">
                <a:latin typeface="Courier" pitchFamily="2" charset="0"/>
              </a:rPr>
              <a:t>(</a:t>
            </a:r>
            <a:r>
              <a:rPr lang="en-US" sz="1600" kern="0" dirty="0" err="1">
                <a:latin typeface="Courier" pitchFamily="2" charset="0"/>
              </a:rPr>
              <a:t>std</a:t>
            </a:r>
            <a:r>
              <a:rPr lang="en-US" sz="1600" kern="0" dirty="0">
                <a:latin typeface="Courier" pitchFamily="2" charset="0"/>
              </a:rPr>
              <a:t>::string);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void </a:t>
            </a:r>
            <a:r>
              <a:rPr lang="en-US" sz="1600" kern="0" dirty="0" err="1">
                <a:latin typeface="Courier" pitchFamily="2" charset="0"/>
              </a:rPr>
              <a:t>setHome</a:t>
            </a:r>
            <a:r>
              <a:rPr lang="en-US" sz="1600" kern="0" dirty="0">
                <a:latin typeface="Courier" pitchFamily="2" charset="0"/>
              </a:rPr>
              <a:t>(GPS_DD);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</a:t>
            </a:r>
            <a:r>
              <a:rPr lang="en-US" sz="1600" kern="0" dirty="0">
                <a:solidFill>
                  <a:srgbClr val="7030A0"/>
                </a:solidFill>
                <a:latin typeface="Courier" pitchFamily="2" charset="0"/>
              </a:rPr>
              <a:t>bool operator==(Person&amp; </a:t>
            </a:r>
            <a:r>
              <a:rPr lang="en-US" sz="1600" kern="0" dirty="0" err="1">
                <a:solidFill>
                  <a:srgbClr val="7030A0"/>
                </a:solidFill>
                <a:latin typeface="Courier" pitchFamily="2" charset="0"/>
              </a:rPr>
              <a:t>aPerson</a:t>
            </a:r>
            <a:r>
              <a:rPr lang="en-US" sz="1600" kern="0" dirty="0">
                <a:solidFill>
                  <a:srgbClr val="7030A0"/>
                </a:solidFill>
                <a:latin typeface="Courier" pitchFamily="2" charset="0"/>
              </a:rPr>
              <a:t>);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bool operator</a:t>
            </a:r>
            <a:r>
              <a:rPr lang="en-US" sz="1600" b="1" kern="0" dirty="0">
                <a:solidFill>
                  <a:srgbClr val="FF0000"/>
                </a:solidFill>
                <a:latin typeface="Courier" pitchFamily="2" charset="0"/>
              </a:rPr>
              <a:t>&gt;</a:t>
            </a:r>
            <a:r>
              <a:rPr lang="en-US" sz="1600" kern="0" dirty="0">
                <a:latin typeface="Courier" pitchFamily="2" charset="0"/>
              </a:rPr>
              <a:t>(Person&amp; </a:t>
            </a:r>
            <a:r>
              <a:rPr lang="en-US" sz="1600" kern="0" dirty="0" err="1">
                <a:latin typeface="Courier" pitchFamily="2" charset="0"/>
              </a:rPr>
              <a:t>aPerson</a:t>
            </a:r>
            <a:r>
              <a:rPr lang="en-US" sz="1600" kern="0" dirty="0">
                <a:latin typeface="Courier" pitchFamily="2" charset="0"/>
              </a:rPr>
              <a:t>);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</a:t>
            </a:r>
            <a:r>
              <a:rPr lang="en-US" sz="1600" kern="0" dirty="0" err="1">
                <a:latin typeface="Courier" pitchFamily="2" charset="0"/>
              </a:rPr>
              <a:t>std</a:t>
            </a:r>
            <a:r>
              <a:rPr lang="en-US" sz="1600" kern="0" dirty="0">
                <a:latin typeface="Courier" pitchFamily="2" charset="0"/>
              </a:rPr>
              <a:t>::string </a:t>
            </a:r>
            <a:r>
              <a:rPr lang="en-US" sz="1600" kern="0" dirty="0" err="1">
                <a:latin typeface="Courier" pitchFamily="2" charset="0"/>
              </a:rPr>
              <a:t>getVsID</a:t>
            </a:r>
            <a:r>
              <a:rPr lang="en-US" sz="1600" kern="0" dirty="0">
                <a:latin typeface="Courier" pitchFamily="2" charset="0"/>
              </a:rPr>
              <a:t>();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  </a:t>
            </a:r>
            <a:r>
              <a:rPr lang="en-US" sz="1600" kern="0" dirty="0" err="1">
                <a:latin typeface="Courier" pitchFamily="2" charset="0"/>
              </a:rPr>
              <a:t>std</a:t>
            </a:r>
            <a:r>
              <a:rPr lang="en-US" sz="1600" kern="0" dirty="0">
                <a:latin typeface="Courier" pitchFamily="2" charset="0"/>
              </a:rPr>
              <a:t>::string </a:t>
            </a:r>
            <a:r>
              <a:rPr lang="en-US" sz="1600" kern="0" dirty="0" err="1">
                <a:latin typeface="Courier" pitchFamily="2" charset="0"/>
              </a:rPr>
              <a:t>getName</a:t>
            </a:r>
            <a:r>
              <a:rPr lang="en-US" sz="1600" kern="0" dirty="0">
                <a:latin typeface="Courier" pitchFamily="2" charset="0"/>
              </a:rPr>
              <a:t>();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};</a:t>
            </a:r>
          </a:p>
          <a:p>
            <a:pPr marL="0" indent="0">
              <a:buFont typeface="Monotype Sorts" pitchFamily="2" charset="2"/>
              <a:buNone/>
              <a:defRPr/>
            </a:pPr>
            <a:endParaRPr lang="en-US" sz="1600" kern="0" dirty="0">
              <a:latin typeface="Courier" pitchFamily="2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BB9F8A2-0848-B848-A0CD-6D81A3DAF168}"/>
              </a:ext>
            </a:extLst>
          </p:cNvPr>
          <p:cNvSpPr txBox="1">
            <a:spLocks/>
          </p:cNvSpPr>
          <p:nvPr/>
        </p:nvSpPr>
        <p:spPr bwMode="auto">
          <a:xfrm>
            <a:off x="2598738" y="152400"/>
            <a:ext cx="3733800" cy="685800"/>
          </a:xfrm>
          <a:prstGeom prst="rect">
            <a:avLst/>
          </a:prstGeom>
          <a:noFill/>
          <a:ln w="57150">
            <a:solidFill>
              <a:srgbClr val="00B05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9pPr>
          </a:lstStyle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#include &lt;</a:t>
            </a:r>
            <a:r>
              <a:rPr lang="en-US" sz="1600" kern="0" dirty="0">
                <a:solidFill>
                  <a:srgbClr val="FF0000"/>
                </a:solidFill>
                <a:latin typeface="Courier" pitchFamily="2" charset="0"/>
              </a:rPr>
              <a:t>utility</a:t>
            </a:r>
            <a:r>
              <a:rPr lang="en-US" sz="1600" kern="0" dirty="0">
                <a:latin typeface="Courier" pitchFamily="2" charset="0"/>
              </a:rPr>
              <a:t>&gt;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using namespace </a:t>
            </a:r>
            <a:r>
              <a:rPr lang="en-US" sz="1600" kern="0" dirty="0" err="1">
                <a:latin typeface="Courier" pitchFamily="2" charset="0"/>
              </a:rPr>
              <a:t>std</a:t>
            </a:r>
            <a:r>
              <a:rPr lang="en-US" sz="1600" kern="0" dirty="0">
                <a:latin typeface="Courier" pitchFamily="2" charset="0"/>
              </a:rPr>
              <a:t>::</a:t>
            </a:r>
            <a:r>
              <a:rPr lang="en-US" sz="1600" kern="0" dirty="0" err="1">
                <a:solidFill>
                  <a:srgbClr val="FF0000"/>
                </a:solidFill>
                <a:latin typeface="Courier" pitchFamily="2" charset="0"/>
              </a:rPr>
              <a:t>rel_ops</a:t>
            </a:r>
            <a:r>
              <a:rPr lang="en-US" sz="1600" kern="0" dirty="0">
                <a:latin typeface="Courier" pitchFamily="2" charset="0"/>
              </a:rPr>
              <a:t>;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Date Placeholder 3">
            <a:extLst>
              <a:ext uri="{FF2B5EF4-FFF2-40B4-BE49-F238E27FC236}">
                <a16:creationId xmlns:a16="http://schemas.microsoft.com/office/drawing/2014/main" id="{2E598332-11D6-34E2-A8A0-50688E95201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7FC572E-9C00-1048-80F1-25758E17C7BB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6626" name="Footer Placeholder 4">
            <a:extLst>
              <a:ext uri="{FF2B5EF4-FFF2-40B4-BE49-F238E27FC236}">
                <a16:creationId xmlns:a16="http://schemas.microsoft.com/office/drawing/2014/main" id="{B4410C22-A751-515F-8439-4F7745A415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6627" name="Slide Number Placeholder 5">
            <a:extLst>
              <a:ext uri="{FF2B5EF4-FFF2-40B4-BE49-F238E27FC236}">
                <a16:creationId xmlns:a16="http://schemas.microsoft.com/office/drawing/2014/main" id="{2D0179AF-B170-4A4B-5C2B-D559CEDA3D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33774D8-E79D-4B4F-86F0-5019622803B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39</a:t>
            </a:fld>
            <a:endParaRPr lang="en-US" altLang="en-US" sz="1400"/>
          </a:p>
        </p:txBody>
      </p:sp>
      <p:sp>
        <p:nvSpPr>
          <p:cNvPr id="26628" name="Content Placeholder 2">
            <a:extLst>
              <a:ext uri="{FF2B5EF4-FFF2-40B4-BE49-F238E27FC236}">
                <a16:creationId xmlns:a16="http://schemas.microsoft.com/office/drawing/2014/main" id="{228FDDEF-C10D-BDCA-146C-626BDD1F3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0" y="457200"/>
            <a:ext cx="4591050" cy="4038600"/>
          </a:xfrm>
          <a:ln w="38100" cmpd="dbl">
            <a:solidFill>
              <a:srgbClr val="7030A0"/>
            </a:solidFill>
            <a:miter lim="800000"/>
            <a:headEnd/>
            <a:tailEnd/>
          </a:ln>
        </p:spPr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Courier" pitchFamily="2" charset="0"/>
                <a:ea typeface="ＭＳ Ｐゴシック" panose="020B0600070205080204" pitchFamily="34" charset="-128"/>
              </a:rPr>
              <a:t>Person aPerson {…};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Courier" pitchFamily="2" charset="0"/>
                <a:ea typeface="ＭＳ Ｐゴシック" panose="020B0600070205080204" pitchFamily="34" charset="-128"/>
              </a:rPr>
              <a:t>Person bPerson {…};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Courier" pitchFamily="2" charset="0"/>
                <a:ea typeface="ＭＳ Ｐゴシック" panose="020B0600070205080204" pitchFamily="34" charset="-128"/>
              </a:rPr>
              <a:t>…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Courier" pitchFamily="2" charset="0"/>
                <a:ea typeface="ＭＳ Ｐゴシック" panose="020B0600070205080204" pitchFamily="34" charset="-128"/>
              </a:rPr>
              <a:t>if (aPerson == bPerson)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Courier" pitchFamily="2" charset="0"/>
                <a:ea typeface="ＭＳ Ｐゴシック" panose="020B0600070205080204" pitchFamily="34" charset="-128"/>
              </a:rPr>
              <a:t>if (aPerson != bPerson)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Courier" pitchFamily="2" charset="0"/>
                <a:ea typeface="ＭＳ Ｐゴシック" panose="020B0600070205080204" pitchFamily="34" charset="-128"/>
              </a:rPr>
              <a:t>if (aPerson &gt;  bPerson)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Courier" pitchFamily="2" charset="0"/>
                <a:ea typeface="ＭＳ Ｐゴシック" panose="020B0600070205080204" pitchFamily="34" charset="-128"/>
              </a:rPr>
              <a:t>if (aPerson &lt;  bPerson)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Courier" pitchFamily="2" charset="0"/>
                <a:ea typeface="ＭＳ Ｐゴシック" panose="020B0600070205080204" pitchFamily="34" charset="-128"/>
              </a:rPr>
              <a:t>if (aPerson &gt;= bPerson)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Courier" pitchFamily="2" charset="0"/>
                <a:ea typeface="ＭＳ Ｐゴシック" panose="020B0600070205080204" pitchFamily="34" charset="-128"/>
              </a:rPr>
              <a:t>if (aPerson &lt;= bPerson)</a:t>
            </a:r>
          </a:p>
        </p:txBody>
      </p:sp>
      <p:sp>
        <p:nvSpPr>
          <p:cNvPr id="26629" name="TextBox 7">
            <a:extLst>
              <a:ext uri="{FF2B5EF4-FFF2-40B4-BE49-F238E27FC236}">
                <a16:creationId xmlns:a16="http://schemas.microsoft.com/office/drawing/2014/main" id="{9CAFD4BB-CBD7-6FF5-9A45-B8B46E7390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450" y="5141913"/>
            <a:ext cx="80391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00B050"/>
                </a:solidFill>
              </a:rPr>
              <a:t>Which piece of class definition codes will pass the compiler?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Date Placeholder 3">
            <a:extLst>
              <a:ext uri="{FF2B5EF4-FFF2-40B4-BE49-F238E27FC236}">
                <a16:creationId xmlns:a16="http://schemas.microsoft.com/office/drawing/2014/main" id="{35121675-A9B1-4801-2C5D-1F4D52BFA71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A11B555-BD22-7447-A6CF-5803B7CB210B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19458" name="Footer Placeholder 4">
            <a:extLst>
              <a:ext uri="{FF2B5EF4-FFF2-40B4-BE49-F238E27FC236}">
                <a16:creationId xmlns:a16="http://schemas.microsoft.com/office/drawing/2014/main" id="{A3D7076B-FBB1-510F-0ACE-F53A74900E0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19459" name="Slide Number Placeholder 5">
            <a:extLst>
              <a:ext uri="{FF2B5EF4-FFF2-40B4-BE49-F238E27FC236}">
                <a16:creationId xmlns:a16="http://schemas.microsoft.com/office/drawing/2014/main" id="{169A90DC-421F-8081-49A6-3762C3CDD33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AB3BFB5-1204-D846-B58D-31A2305B9BE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en-US" sz="1400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AC7AA54A-0D87-D846-8819-1734159A96A8}"/>
              </a:ext>
            </a:extLst>
          </p:cNvPr>
          <p:cNvSpPr/>
          <p:nvPr/>
        </p:nvSpPr>
        <p:spPr bwMode="auto">
          <a:xfrm>
            <a:off x="417513" y="3111500"/>
            <a:ext cx="4876800" cy="3581400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</p:txBody>
      </p:sp>
      <p:pic>
        <p:nvPicPr>
          <p:cNvPr id="19461" name="Picture 12">
            <a:extLst>
              <a:ext uri="{FF2B5EF4-FFF2-40B4-BE49-F238E27FC236}">
                <a16:creationId xmlns:a16="http://schemas.microsoft.com/office/drawing/2014/main" id="{B97EC8C3-6623-D687-85A5-16B98396E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650" y="3759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2" name="Picture 14">
            <a:extLst>
              <a:ext uri="{FF2B5EF4-FFF2-40B4-BE49-F238E27FC236}">
                <a16:creationId xmlns:a16="http://schemas.microsoft.com/office/drawing/2014/main" id="{AC5FEEE3-E5E7-AA94-D915-60191EA83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600" y="3538538"/>
            <a:ext cx="8223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3" name="Picture 16">
            <a:extLst>
              <a:ext uri="{FF2B5EF4-FFF2-40B4-BE49-F238E27FC236}">
                <a16:creationId xmlns:a16="http://schemas.microsoft.com/office/drawing/2014/main" id="{3986B1B6-218B-0DDF-4B3C-78D6EE190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3729038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4" name="Picture 18">
            <a:extLst>
              <a:ext uri="{FF2B5EF4-FFF2-40B4-BE49-F238E27FC236}">
                <a16:creationId xmlns:a16="http://schemas.microsoft.com/office/drawing/2014/main" id="{2F55507D-9CD6-1356-DDF0-5CD015785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3448050"/>
            <a:ext cx="15811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5" name="Picture 20">
            <a:extLst>
              <a:ext uri="{FF2B5EF4-FFF2-40B4-BE49-F238E27FC236}">
                <a16:creationId xmlns:a16="http://schemas.microsoft.com/office/drawing/2014/main" id="{E3A6EA56-B477-E802-E6F4-078B6D5B8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5260975"/>
            <a:ext cx="877887" cy="8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6" name="Picture 22">
            <a:extLst>
              <a:ext uri="{FF2B5EF4-FFF2-40B4-BE49-F238E27FC236}">
                <a16:creationId xmlns:a16="http://schemas.microsoft.com/office/drawing/2014/main" id="{BCFE1B54-80E9-9496-D34D-5D51E8689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5" y="5265738"/>
            <a:ext cx="842963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7" name="Picture 24">
            <a:extLst>
              <a:ext uri="{FF2B5EF4-FFF2-40B4-BE49-F238E27FC236}">
                <a16:creationId xmlns:a16="http://schemas.microsoft.com/office/drawing/2014/main" id="{C75BE8A9-AE1E-932E-CD2A-7CDA25F9B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5324475"/>
            <a:ext cx="84772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8" name="TextBox 25">
            <a:extLst>
              <a:ext uri="{FF2B5EF4-FFF2-40B4-BE49-F238E27FC236}">
                <a16:creationId xmlns:a16="http://schemas.microsoft.com/office/drawing/2014/main" id="{9770026E-3C6A-4149-FE73-816E94CF91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8850"/>
            <a:ext cx="2387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70C0"/>
                </a:solidFill>
              </a:rPr>
              <a:t>a complex system</a:t>
            </a:r>
            <a:endParaRPr lang="en-US" altLang="en-US" sz="2400"/>
          </a:p>
        </p:txBody>
      </p:sp>
      <p:pic>
        <p:nvPicPr>
          <p:cNvPr id="19469" name="Picture 26">
            <a:extLst>
              <a:ext uri="{FF2B5EF4-FFF2-40B4-BE49-F238E27FC236}">
                <a16:creationId xmlns:a16="http://schemas.microsoft.com/office/drawing/2014/main" id="{E04C116B-3819-12D7-7CA7-DED53515A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70" name="Picture 27">
            <a:extLst>
              <a:ext uri="{FF2B5EF4-FFF2-40B4-BE49-F238E27FC236}">
                <a16:creationId xmlns:a16="http://schemas.microsoft.com/office/drawing/2014/main" id="{B9AB4BC8-8218-D115-68F4-640617F8E4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73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71" name="Rounded Rectangle 28">
            <a:extLst>
              <a:ext uri="{FF2B5EF4-FFF2-40B4-BE49-F238E27FC236}">
                <a16:creationId xmlns:a16="http://schemas.microsoft.com/office/drawing/2014/main" id="{FB185D14-575F-E31C-DAD0-578ABCBA93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87338"/>
            <a:ext cx="1041400" cy="1090612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19472" name="Rounded Rectangle 29">
            <a:extLst>
              <a:ext uri="{FF2B5EF4-FFF2-40B4-BE49-F238E27FC236}">
                <a16:creationId xmlns:a16="http://schemas.microsoft.com/office/drawing/2014/main" id="{78866C38-E5E5-33DD-43AD-2CD5819AB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431925"/>
            <a:ext cx="1041400" cy="1090613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19473" name="Up Arrow 30">
            <a:extLst>
              <a:ext uri="{FF2B5EF4-FFF2-40B4-BE49-F238E27FC236}">
                <a16:creationId xmlns:a16="http://schemas.microsoft.com/office/drawing/2014/main" id="{552E75FE-0083-84FE-41D2-52D070CB0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038" y="2565400"/>
            <a:ext cx="258762" cy="939800"/>
          </a:xfrm>
          <a:prstGeom prst="upArrow">
            <a:avLst>
              <a:gd name="adj1" fmla="val 50000"/>
              <a:gd name="adj2" fmla="val 50141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19474" name="TextBox 31">
            <a:extLst>
              <a:ext uri="{FF2B5EF4-FFF2-40B4-BE49-F238E27FC236}">
                <a16:creationId xmlns:a16="http://schemas.microsoft.com/office/drawing/2014/main" id="{5AB8AB7C-10E1-D1F2-460C-C5ABF07A34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9350" y="2598738"/>
            <a:ext cx="9842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Object-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Oriented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Modeling</a:t>
            </a:r>
          </a:p>
        </p:txBody>
      </p:sp>
      <p:sp>
        <p:nvSpPr>
          <p:cNvPr id="19475" name="TextBox 32">
            <a:extLst>
              <a:ext uri="{FF2B5EF4-FFF2-40B4-BE49-F238E27FC236}">
                <a16:creationId xmlns:a16="http://schemas.microsoft.com/office/drawing/2014/main" id="{00CBB084-29D9-8BDB-7475-C2227879DD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457200"/>
            <a:ext cx="20288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Box;</a:t>
            </a:r>
          </a:p>
        </p:txBody>
      </p:sp>
      <p:sp>
        <p:nvSpPr>
          <p:cNvPr id="19476" name="TextBox 33">
            <a:extLst>
              <a:ext uri="{FF2B5EF4-FFF2-40B4-BE49-F238E27FC236}">
                <a16:creationId xmlns:a16="http://schemas.microsoft.com/office/drawing/2014/main" id="{8BF2875E-202C-BE9A-EB95-715AC75623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1600200"/>
            <a:ext cx="2581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Person;</a:t>
            </a:r>
          </a:p>
        </p:txBody>
      </p:sp>
      <p:sp>
        <p:nvSpPr>
          <p:cNvPr id="19477" name="TextBox 34">
            <a:extLst>
              <a:ext uri="{FF2B5EF4-FFF2-40B4-BE49-F238E27FC236}">
                <a16:creationId xmlns:a16="http://schemas.microsoft.com/office/drawing/2014/main" id="{1DC8A337-2A13-83D5-F890-9563EB28BE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1600"/>
            <a:ext cx="2252663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class Box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mb_func(…);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19478" name="Up Arrow 36">
            <a:extLst>
              <a:ext uri="{FF2B5EF4-FFF2-40B4-BE49-F238E27FC236}">
                <a16:creationId xmlns:a16="http://schemas.microsoft.com/office/drawing/2014/main" id="{30917793-23F1-5BB2-16DF-ADCFC223706B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432175" y="536576"/>
            <a:ext cx="230187" cy="525462"/>
          </a:xfrm>
          <a:prstGeom prst="upArrow">
            <a:avLst>
              <a:gd name="adj1" fmla="val 50000"/>
              <a:gd name="adj2" fmla="val 49978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19479" name="Curved Connector 53">
            <a:extLst>
              <a:ext uri="{FF2B5EF4-FFF2-40B4-BE49-F238E27FC236}">
                <a16:creationId xmlns:a16="http://schemas.microsoft.com/office/drawing/2014/main" id="{B86F1F2E-9C0D-7DD0-707A-7658A3E971DF}"/>
              </a:ext>
            </a:extLst>
          </p:cNvPr>
          <p:cNvCxnSpPr>
            <a:cxnSpLocks/>
            <a:stCxn id="19469" idx="3"/>
            <a:endCxn id="7" idx="3"/>
          </p:cNvCxnSpPr>
          <p:nvPr/>
        </p:nvCxnSpPr>
        <p:spPr bwMode="auto">
          <a:xfrm>
            <a:off x="1193800" y="825500"/>
            <a:ext cx="1662113" cy="24907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80" name="Curved Connector 54">
            <a:extLst>
              <a:ext uri="{FF2B5EF4-FFF2-40B4-BE49-F238E27FC236}">
                <a16:creationId xmlns:a16="http://schemas.microsoft.com/office/drawing/2014/main" id="{097B56C9-657B-BB8B-8B11-7DBA3366D942}"/>
              </a:ext>
            </a:extLst>
          </p:cNvPr>
          <p:cNvCxnSpPr>
            <a:cxnSpLocks/>
            <a:stCxn id="19470" idx="3"/>
            <a:endCxn id="7" idx="3"/>
          </p:cNvCxnSpPr>
          <p:nvPr/>
        </p:nvCxnSpPr>
        <p:spPr bwMode="auto">
          <a:xfrm>
            <a:off x="1270000" y="1993900"/>
            <a:ext cx="1585913" cy="13223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66B6B83-C092-814F-94AD-52B93BBECA01}"/>
              </a:ext>
            </a:extLst>
          </p:cNvPr>
          <p:cNvSpPr txBox="1"/>
          <p:nvPr/>
        </p:nvSpPr>
        <p:spPr>
          <a:xfrm>
            <a:off x="2022475" y="2413000"/>
            <a:ext cx="1319213" cy="3683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7030A0"/>
            </a:solidFill>
            <a:prstDash val="sysDash"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800" dirty="0"/>
              <a:t>digital twin</a:t>
            </a:r>
          </a:p>
        </p:txBody>
      </p:sp>
      <p:pic>
        <p:nvPicPr>
          <p:cNvPr id="19482" name="Picture 60">
            <a:extLst>
              <a:ext uri="{FF2B5EF4-FFF2-40B4-BE49-F238E27FC236}">
                <a16:creationId xmlns:a16="http://schemas.microsoft.com/office/drawing/2014/main" id="{5FE652E3-7FE9-0F16-4153-FC2BFD083B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413" y="24082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83" name="TextBox 61">
            <a:extLst>
              <a:ext uri="{FF2B5EF4-FFF2-40B4-BE49-F238E27FC236}">
                <a16:creationId xmlns:a16="http://schemas.microsoft.com/office/drawing/2014/main" id="{5C4E6004-D470-940A-E97C-208EF32544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8213" y="2362200"/>
            <a:ext cx="1550987" cy="369888"/>
          </a:xfrm>
          <a:prstGeom prst="rect">
            <a:avLst/>
          </a:prstGeom>
          <a:noFill/>
          <a:ln w="12700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object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</a:p>
        </p:txBody>
      </p:sp>
      <p:sp>
        <p:nvSpPr>
          <p:cNvPr id="63" name="Left-Right-Up Arrow 62">
            <a:extLst>
              <a:ext uri="{FF2B5EF4-FFF2-40B4-BE49-F238E27FC236}">
                <a16:creationId xmlns:a16="http://schemas.microsoft.com/office/drawing/2014/main" id="{774248E2-6714-DD47-928C-30A97AA52DB4}"/>
              </a:ext>
            </a:extLst>
          </p:cNvPr>
          <p:cNvSpPr/>
          <p:nvPr/>
        </p:nvSpPr>
        <p:spPr bwMode="auto">
          <a:xfrm>
            <a:off x="3468688" y="4953000"/>
            <a:ext cx="874712" cy="533400"/>
          </a:xfrm>
          <a:prstGeom prst="leftRightUp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FF25-E3C4-A44D-BE91-C9096963B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Compiler plays smart…</a:t>
            </a:r>
          </a:p>
        </p:txBody>
      </p:sp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id="{EF342DDF-FBAF-AD1E-5615-56A0BC9C5E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</a:rPr>
              <a:t>==</a:t>
            </a:r>
            <a:r>
              <a:rPr lang="en-US" altLang="en-US">
                <a:ea typeface="ＭＳ Ｐゴシック" panose="020B0600070205080204" pitchFamily="34" charset="-128"/>
              </a:rPr>
              <a:t> 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 </a:t>
            </a:r>
            <a:r>
              <a:rPr lang="en-US" altLang="en-US"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!= 	</a:t>
            </a:r>
            <a:r>
              <a:rPr lang="en-US" altLang="en-US">
                <a:solidFill>
                  <a:srgbClr val="00B0F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(</a:t>
            </a:r>
            <a:r>
              <a:rPr lang="en-US" altLang="en-US">
                <a:solidFill>
                  <a:srgbClr val="FF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!</a:t>
            </a:r>
            <a:r>
              <a:rPr lang="en-US" altLang="en-US">
                <a:solidFill>
                  <a:srgbClr val="00B0F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(==))</a:t>
            </a:r>
          </a:p>
          <a:p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&lt;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  </a:t>
            </a:r>
            <a:r>
              <a:rPr lang="en-US" altLang="en-US"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&gt;=		</a:t>
            </a:r>
            <a:r>
              <a:rPr lang="en-US" altLang="en-US">
                <a:solidFill>
                  <a:srgbClr val="00B0F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(</a:t>
            </a:r>
            <a:r>
              <a:rPr lang="en-US" altLang="en-US">
                <a:solidFill>
                  <a:srgbClr val="FF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!</a:t>
            </a:r>
            <a:r>
              <a:rPr lang="en-US" altLang="en-US">
                <a:solidFill>
                  <a:srgbClr val="00B0F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(&lt;))</a:t>
            </a:r>
          </a:p>
          <a:p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&lt;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==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!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US">
                <a:solidFill>
                  <a:srgbClr val="7030A0"/>
                </a:solidFill>
                <a:ea typeface="ＭＳ Ｐゴシック" panose="020B0600070205080204" pitchFamily="34" charset="-128"/>
                <a:sym typeface="Wingdings" pitchFamily="2" charset="2"/>
              </a:rPr>
              <a:t>together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  </a:t>
            </a:r>
            <a:r>
              <a:rPr lang="en-US" altLang="en-US"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&gt;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US"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!=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US"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&lt;=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US"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&gt;=</a:t>
            </a:r>
          </a:p>
          <a:p>
            <a:endParaRPr lang="en-US" altLang="en-US">
              <a:latin typeface="Courier" pitchFamily="2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All the programmer needs to do is to only overload </a:t>
            </a:r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&lt;</a:t>
            </a:r>
            <a:r>
              <a:rPr lang="en-US" altLang="en-US">
                <a:solidFill>
                  <a:srgbClr val="C00000"/>
                </a:solidFill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and </a:t>
            </a:r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==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 .</a:t>
            </a: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7651" name="Date Placeholder 3">
            <a:extLst>
              <a:ext uri="{FF2B5EF4-FFF2-40B4-BE49-F238E27FC236}">
                <a16:creationId xmlns:a16="http://schemas.microsoft.com/office/drawing/2014/main" id="{F3266DDA-E809-2A27-4FF8-010CCEC76BD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3FA495E-ABBA-5846-B786-710F9BFCA54C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7652" name="Footer Placeholder 4">
            <a:extLst>
              <a:ext uri="{FF2B5EF4-FFF2-40B4-BE49-F238E27FC236}">
                <a16:creationId xmlns:a16="http://schemas.microsoft.com/office/drawing/2014/main" id="{2C2FE06C-33C1-45DB-BA40-A249403F2F3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7653" name="Slide Number Placeholder 5">
            <a:extLst>
              <a:ext uri="{FF2B5EF4-FFF2-40B4-BE49-F238E27FC236}">
                <a16:creationId xmlns:a16="http://schemas.microsoft.com/office/drawing/2014/main" id="{D380D20D-4129-C671-4813-9B09F7B6565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4CCF843-18A8-3A42-93C5-D443BA923AB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40</a:t>
            </a:fld>
            <a:endParaRPr lang="en-US" altLang="en-US" sz="14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Date Placeholder 3">
            <a:extLst>
              <a:ext uri="{FF2B5EF4-FFF2-40B4-BE49-F238E27FC236}">
                <a16:creationId xmlns:a16="http://schemas.microsoft.com/office/drawing/2014/main" id="{06635BFD-57AD-03E3-C4DB-CD4D297F83F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A8E05B5-D8EF-864B-8492-3D76DD7B69F0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8674" name="Footer Placeholder 4">
            <a:extLst>
              <a:ext uri="{FF2B5EF4-FFF2-40B4-BE49-F238E27FC236}">
                <a16:creationId xmlns:a16="http://schemas.microsoft.com/office/drawing/2014/main" id="{7F7D4DB2-F9B6-49BD-8939-A1EB0C8C4D9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8675" name="Slide Number Placeholder 5">
            <a:extLst>
              <a:ext uri="{FF2B5EF4-FFF2-40B4-BE49-F238E27FC236}">
                <a16:creationId xmlns:a16="http://schemas.microsoft.com/office/drawing/2014/main" id="{2BF994F7-0FF1-D4D9-2465-AC915006AF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785F6F3-E9B3-574A-9BE6-4D75194B2A9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41</a:t>
            </a:fld>
            <a:endParaRPr lang="en-US" altLang="en-US" sz="14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B23C9C0-64F1-4449-A983-145B700C47BD}"/>
              </a:ext>
            </a:extLst>
          </p:cNvPr>
          <p:cNvSpPr txBox="1">
            <a:spLocks/>
          </p:cNvSpPr>
          <p:nvPr/>
        </p:nvSpPr>
        <p:spPr bwMode="auto">
          <a:xfrm>
            <a:off x="2598738" y="152400"/>
            <a:ext cx="3733800" cy="685800"/>
          </a:xfrm>
          <a:prstGeom prst="rect">
            <a:avLst/>
          </a:prstGeom>
          <a:noFill/>
          <a:ln w="57150">
            <a:solidFill>
              <a:srgbClr val="00B05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1" charset="-128"/>
              </a:defRPr>
            </a:lvl9pPr>
          </a:lstStyle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#include &lt;</a:t>
            </a:r>
            <a:r>
              <a:rPr lang="en-US" sz="1600" kern="0" dirty="0">
                <a:solidFill>
                  <a:srgbClr val="FF0000"/>
                </a:solidFill>
                <a:latin typeface="Courier" pitchFamily="2" charset="0"/>
              </a:rPr>
              <a:t>utility</a:t>
            </a:r>
            <a:r>
              <a:rPr lang="en-US" sz="1600" kern="0" dirty="0">
                <a:latin typeface="Courier" pitchFamily="2" charset="0"/>
              </a:rPr>
              <a:t>&gt;</a:t>
            </a: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1600" kern="0" dirty="0">
                <a:latin typeface="Courier" pitchFamily="2" charset="0"/>
              </a:rPr>
              <a:t>Using namespace </a:t>
            </a:r>
            <a:r>
              <a:rPr lang="en-US" sz="1600" kern="0" dirty="0" err="1">
                <a:latin typeface="Courier" pitchFamily="2" charset="0"/>
              </a:rPr>
              <a:t>std</a:t>
            </a:r>
            <a:r>
              <a:rPr lang="en-US" sz="1600" kern="0" dirty="0">
                <a:latin typeface="Courier" pitchFamily="2" charset="0"/>
              </a:rPr>
              <a:t>::</a:t>
            </a:r>
            <a:r>
              <a:rPr lang="en-US" sz="1600" kern="0" dirty="0" err="1">
                <a:solidFill>
                  <a:srgbClr val="FF0000"/>
                </a:solidFill>
                <a:latin typeface="Courier" pitchFamily="2" charset="0"/>
              </a:rPr>
              <a:t>rel_ops</a:t>
            </a:r>
            <a:r>
              <a:rPr lang="en-US" sz="1600" kern="0" dirty="0">
                <a:latin typeface="Courier" pitchFamily="2" charset="0"/>
              </a:rPr>
              <a:t>;</a:t>
            </a:r>
          </a:p>
        </p:txBody>
      </p:sp>
      <p:pic>
        <p:nvPicPr>
          <p:cNvPr id="28677" name="Picture 8">
            <a:extLst>
              <a:ext uri="{FF2B5EF4-FFF2-40B4-BE49-F238E27FC236}">
                <a16:creationId xmlns:a16="http://schemas.microsoft.com/office/drawing/2014/main" id="{2DD597D5-FC72-7229-A6A5-455F64CF62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3000"/>
            <a:ext cx="9144000" cy="568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8" name="Rectangle 9">
            <a:extLst>
              <a:ext uri="{FF2B5EF4-FFF2-40B4-BE49-F238E27FC236}">
                <a16:creationId xmlns:a16="http://schemas.microsoft.com/office/drawing/2014/main" id="{B1D3C399-6198-685A-3DA6-9C40EFF50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4800600"/>
            <a:ext cx="8458200" cy="1295400"/>
          </a:xfrm>
          <a:prstGeom prst="rect">
            <a:avLst/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8679" name="Rectangle 10">
            <a:extLst>
              <a:ext uri="{FF2B5EF4-FFF2-40B4-BE49-F238E27FC236}">
                <a16:creationId xmlns:a16="http://schemas.microsoft.com/office/drawing/2014/main" id="{7475D7DA-9AED-E71B-AC9D-8FE107987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338" y="838200"/>
            <a:ext cx="88312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/Library/Developer/CommandLineTools/usr/include/c++/v1/utility   </a:t>
            </a:r>
            <a:endParaRPr lang="en-US" altLang="en-US" sz="1800">
              <a:solidFill>
                <a:srgbClr val="7030A0"/>
              </a:solidFill>
              <a:latin typeface="Menlo" panose="020B0609030804020204" pitchFamily="49" charset="0"/>
            </a:endParaRPr>
          </a:p>
        </p:txBody>
      </p:sp>
      <p:cxnSp>
        <p:nvCxnSpPr>
          <p:cNvPr id="28680" name="Straight Arrow Connector 12">
            <a:extLst>
              <a:ext uri="{FF2B5EF4-FFF2-40B4-BE49-F238E27FC236}">
                <a16:creationId xmlns:a16="http://schemas.microsoft.com/office/drawing/2014/main" id="{6294CC4C-C8DF-7B60-7F6C-191429C7D38D}"/>
              </a:ext>
            </a:extLst>
          </p:cNvPr>
          <p:cNvCxnSpPr>
            <a:cxnSpLocks/>
          </p:cNvCxnSpPr>
          <p:nvPr/>
        </p:nvCxnSpPr>
        <p:spPr bwMode="auto">
          <a:xfrm flipV="1">
            <a:off x="4233863" y="1143000"/>
            <a:ext cx="0" cy="36576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Date Placeholder 3">
            <a:extLst>
              <a:ext uri="{FF2B5EF4-FFF2-40B4-BE49-F238E27FC236}">
                <a16:creationId xmlns:a16="http://schemas.microsoft.com/office/drawing/2014/main" id="{115F77F7-5AE2-564E-D94F-0023225547B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2E4183D-7AD8-DE4B-A3F0-4A8238ADA94E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9698" name="Footer Placeholder 4">
            <a:extLst>
              <a:ext uri="{FF2B5EF4-FFF2-40B4-BE49-F238E27FC236}">
                <a16:creationId xmlns:a16="http://schemas.microsoft.com/office/drawing/2014/main" id="{2B309C6F-0DA0-C8FE-20F6-16A22A3FC54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9699" name="Slide Number Placeholder 5">
            <a:extLst>
              <a:ext uri="{FF2B5EF4-FFF2-40B4-BE49-F238E27FC236}">
                <a16:creationId xmlns:a16="http://schemas.microsoft.com/office/drawing/2014/main" id="{D4FD0771-56CD-B4DF-198E-59B19827949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C995C85-A65C-134D-97A9-EB3F3548594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42</a:t>
            </a:fld>
            <a:endParaRPr lang="en-US" altLang="en-US" sz="1400"/>
          </a:p>
        </p:txBody>
      </p:sp>
      <p:sp>
        <p:nvSpPr>
          <p:cNvPr id="29700" name="Rectangle 10">
            <a:extLst>
              <a:ext uri="{FF2B5EF4-FFF2-40B4-BE49-F238E27FC236}">
                <a16:creationId xmlns:a16="http://schemas.microsoft.com/office/drawing/2014/main" id="{F486DBB5-8A9F-E9CA-38CE-491FF2AAF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225" y="88900"/>
            <a:ext cx="88296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/Library/Developer/CommandLineTools/usr/include/c++/v1/utility   </a:t>
            </a:r>
            <a:endParaRPr lang="en-US" altLang="en-US" sz="1800">
              <a:solidFill>
                <a:srgbClr val="7030A0"/>
              </a:solidFill>
              <a:latin typeface="Menlo" panose="020B0609030804020204" pitchFamily="49" charset="0"/>
            </a:endParaRPr>
          </a:p>
        </p:txBody>
      </p:sp>
      <p:sp>
        <p:nvSpPr>
          <p:cNvPr id="29701" name="Rectangle 1">
            <a:extLst>
              <a:ext uri="{FF2B5EF4-FFF2-40B4-BE49-F238E27FC236}">
                <a16:creationId xmlns:a16="http://schemas.microsoft.com/office/drawing/2014/main" id="{545A9445-7488-D60D-AC52-FE01FF7538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2438"/>
            <a:ext cx="5149850" cy="5908675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namespace </a:t>
            </a:r>
            <a:r>
              <a:rPr lang="en-US" altLang="en-US" sz="1400" b="1">
                <a:solidFill>
                  <a:srgbClr val="C00000"/>
                </a:solidFill>
                <a:latin typeface="Courier" pitchFamily="2" charset="0"/>
              </a:rPr>
              <a:t>rel_ops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solidFill>
                <a:srgbClr val="000000"/>
              </a:solidFill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template&lt;class _Tp&gt;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inline _LIBCPP_INLINE_VISIBILITY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bool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operator</a:t>
            </a:r>
            <a:r>
              <a:rPr lang="en-US" altLang="en-US" sz="1400" b="1">
                <a:solidFill>
                  <a:srgbClr val="FF0000"/>
                </a:solidFill>
                <a:latin typeface="Courier" pitchFamily="2" charset="0"/>
              </a:rPr>
              <a:t>!=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(const _Tp&amp; __x, const _Tp&amp; __y)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    return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!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(__x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==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 __y);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solidFill>
                <a:srgbClr val="000000"/>
              </a:solidFill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template&lt;class _Tp&gt;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inline _LIBCPP_INLINE_VISIBILITY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bool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operator</a:t>
            </a:r>
            <a:r>
              <a:rPr lang="en-US" altLang="en-US" sz="1400" b="1">
                <a:solidFill>
                  <a:srgbClr val="FF0000"/>
                </a:solidFill>
                <a:latin typeface="Courier" pitchFamily="2" charset="0"/>
              </a:rPr>
              <a:t>&gt;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 (const _Tp&amp; __x, const _Tp&amp; __y)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    return __y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&lt;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 __x;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solidFill>
                <a:srgbClr val="000000"/>
              </a:solidFill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template&lt;class _Tp&gt;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inline _LIBCPP_INLINE_VISIBILITY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bool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operator</a:t>
            </a:r>
            <a:r>
              <a:rPr lang="en-US" altLang="en-US" sz="1400" b="1">
                <a:solidFill>
                  <a:srgbClr val="FF0000"/>
                </a:solidFill>
                <a:latin typeface="Courier" pitchFamily="2" charset="0"/>
              </a:rPr>
              <a:t>&lt;=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(const _Tp&amp; __x, const _Tp&amp; __y)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    return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!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(__y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&lt;</a:t>
            </a: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 __x);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Courier" pitchFamily="2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solidFill>
                <a:srgbClr val="000000"/>
              </a:solidFill>
              <a:latin typeface="Courier" pitchFamily="2" charset="0"/>
            </a:endParaRPr>
          </a:p>
        </p:txBody>
      </p:sp>
      <p:sp>
        <p:nvSpPr>
          <p:cNvPr id="29702" name="Rectangle 11">
            <a:extLst>
              <a:ext uri="{FF2B5EF4-FFF2-40B4-BE49-F238E27FC236}">
                <a16:creationId xmlns:a16="http://schemas.microsoft.com/office/drawing/2014/main" id="{D9682533-4D0A-9896-5E29-79CDEFEA1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2122488"/>
            <a:ext cx="4724400" cy="2462212"/>
          </a:xfrm>
          <a:prstGeom prst="rect">
            <a:avLst/>
          </a:prstGeom>
          <a:solidFill>
            <a:srgbClr val="FFF2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template&lt;class _Tp&gt;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inline _LIBCPP_INLINE_VISIBILITY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bool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operator</a:t>
            </a:r>
            <a:r>
              <a:rPr lang="en-US" altLang="en-US" sz="1400" b="1">
                <a:solidFill>
                  <a:srgbClr val="FF0000"/>
                </a:solidFill>
                <a:latin typeface="Courier" pitchFamily="2" charset="0"/>
              </a:rPr>
              <a:t>&gt;=</a:t>
            </a:r>
            <a:r>
              <a:rPr lang="en-US" altLang="en-US" sz="1400">
                <a:latin typeface="Courier" pitchFamily="2" charset="0"/>
              </a:rPr>
              <a:t>(const _Tp&amp; __x, const _Tp&amp; __y)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    return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!</a:t>
            </a:r>
            <a:r>
              <a:rPr lang="en-US" altLang="en-US" sz="1400">
                <a:latin typeface="Courier" pitchFamily="2" charset="0"/>
              </a:rPr>
              <a:t>(__x </a:t>
            </a:r>
            <a:r>
              <a:rPr lang="en-US" altLang="en-US" sz="1400">
                <a:solidFill>
                  <a:srgbClr val="00B050"/>
                </a:solidFill>
                <a:latin typeface="Courier" pitchFamily="2" charset="0"/>
              </a:rPr>
              <a:t>&lt;</a:t>
            </a:r>
            <a:r>
              <a:rPr lang="en-US" altLang="en-US" sz="1400">
                <a:latin typeface="Courier" pitchFamily="2" charset="0"/>
              </a:rPr>
              <a:t> __y);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br>
              <a:rPr lang="en-US" altLang="en-US" sz="1400">
                <a:latin typeface="Courier" pitchFamily="2" charset="0"/>
              </a:rPr>
            </a:br>
            <a:endParaRPr lang="en-US" altLang="en-US" sz="1400"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Courier" pitchFamily="2" charset="0"/>
              </a:rPr>
              <a:t>}  </a:t>
            </a:r>
            <a:r>
              <a:rPr lang="en-US" altLang="en-US" sz="1400" b="1">
                <a:solidFill>
                  <a:srgbClr val="C00000"/>
                </a:solidFill>
                <a:latin typeface="Courier" pitchFamily="2" charset="0"/>
              </a:rPr>
              <a:t>// rel_ops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solidFill>
                <a:srgbClr val="000000"/>
              </a:solidFill>
              <a:latin typeface="Courier" pitchFamily="2" charset="0"/>
            </a:endParaRPr>
          </a:p>
        </p:txBody>
      </p:sp>
      <p:cxnSp>
        <p:nvCxnSpPr>
          <p:cNvPr id="29703" name="Curved Connector 7">
            <a:extLst>
              <a:ext uri="{FF2B5EF4-FFF2-40B4-BE49-F238E27FC236}">
                <a16:creationId xmlns:a16="http://schemas.microsoft.com/office/drawing/2014/main" id="{B93717C8-2B87-580E-F4D9-EB7447AB9DE9}"/>
              </a:ext>
            </a:extLst>
          </p:cNvPr>
          <p:cNvCxnSpPr>
            <a:cxnSpLocks noChangeShapeType="1"/>
            <a:stCxn id="29701" idx="2"/>
            <a:endCxn id="29702" idx="0"/>
          </p:cNvCxnSpPr>
          <p:nvPr/>
        </p:nvCxnSpPr>
        <p:spPr bwMode="auto">
          <a:xfrm rot="5400000" flipH="1" flipV="1">
            <a:off x="2635250" y="2062163"/>
            <a:ext cx="4238625" cy="4359275"/>
          </a:xfrm>
          <a:prstGeom prst="curvedConnector5">
            <a:avLst>
              <a:gd name="adj1" fmla="val -8120"/>
              <a:gd name="adj2" fmla="val 31185"/>
              <a:gd name="adj3" fmla="val 113306"/>
            </a:avLst>
          </a:prstGeom>
          <a:noFill/>
          <a:ln w="38100" algn="ctr">
            <a:solidFill>
              <a:srgbClr val="FF000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704" name="Rectangle 1">
            <a:extLst>
              <a:ext uri="{FF2B5EF4-FFF2-40B4-BE49-F238E27FC236}">
                <a16:creationId xmlns:a16="http://schemas.microsoft.com/office/drawing/2014/main" id="{373CB6A6-5479-1784-6525-B224C50EC2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9725" y="458788"/>
            <a:ext cx="34163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 typeface="Monotype Sorts" pitchFamily="2" charset="2"/>
              <a:buNone/>
            </a:pPr>
            <a:r>
              <a:rPr lang="en-US" altLang="en-US" sz="2000" b="1">
                <a:solidFill>
                  <a:srgbClr val="FF0000"/>
                </a:solidFill>
                <a:latin typeface="Courier" pitchFamily="2" charset="0"/>
              </a:rPr>
              <a:t>==</a:t>
            </a:r>
            <a:r>
              <a:rPr lang="en-US" altLang="en-US" sz="2000">
                <a:latin typeface="Courier" pitchFamily="2" charset="0"/>
              </a:rPr>
              <a:t>, !=, </a:t>
            </a:r>
            <a:r>
              <a:rPr lang="en-US" altLang="en-US" sz="2000" b="1">
                <a:solidFill>
                  <a:srgbClr val="FF0000"/>
                </a:solidFill>
                <a:latin typeface="Courier" pitchFamily="2" charset="0"/>
              </a:rPr>
              <a:t>&lt;</a:t>
            </a:r>
            <a:r>
              <a:rPr lang="en-US" altLang="en-US" sz="2000">
                <a:latin typeface="Courier" pitchFamily="2" charset="0"/>
              </a:rPr>
              <a:t> , &gt;, &lt;=, &gt;=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Content Placeholder 2">
            <a:extLst>
              <a:ext uri="{FF2B5EF4-FFF2-40B4-BE49-F238E27FC236}">
                <a16:creationId xmlns:a16="http://schemas.microsoft.com/office/drawing/2014/main" id="{C2B26935-BFE0-FDCE-CDBC-9016A74EF7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01675" y="152400"/>
            <a:ext cx="7772400" cy="2743200"/>
          </a:xfrm>
        </p:spPr>
        <p:txBody>
          <a:bodyPr/>
          <a:lstStyle/>
          <a:p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&lt;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==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!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US">
                <a:solidFill>
                  <a:srgbClr val="7030A0"/>
                </a:solidFill>
                <a:ea typeface="ＭＳ Ｐゴシック" panose="020B0600070205080204" pitchFamily="34" charset="-128"/>
                <a:sym typeface="Wingdings" pitchFamily="2" charset="2"/>
              </a:rPr>
              <a:t>together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  </a:t>
            </a:r>
            <a:r>
              <a:rPr lang="en-US" altLang="en-US"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&gt;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US"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!=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US"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&lt;=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US"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&gt;=</a:t>
            </a:r>
          </a:p>
          <a:p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All the programmer needs to do is to only overload </a:t>
            </a:r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&lt;</a:t>
            </a:r>
            <a:r>
              <a:rPr lang="en-US" altLang="en-US">
                <a:solidFill>
                  <a:srgbClr val="C00000"/>
                </a:solidFill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and </a:t>
            </a:r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==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 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Check the &lt;</a:t>
            </a:r>
            <a:r>
              <a:rPr lang="en-US" altLang="en-US">
                <a:solidFill>
                  <a:srgbClr val="C00000"/>
                </a:solidFill>
                <a:latin typeface="Courier" pitchFamily="2" charset="0"/>
                <a:ea typeface="ＭＳ Ｐゴシック" panose="020B0600070205080204" pitchFamily="34" charset="-128"/>
                <a:sym typeface="Wingdings" pitchFamily="2" charset="2"/>
              </a:rPr>
              <a:t>utility</a:t>
            </a:r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&gt; file as well</a:t>
            </a:r>
          </a:p>
          <a:p>
            <a:r>
              <a:rPr lang="en-US" altLang="en-US">
                <a:ea typeface="ＭＳ Ｐゴシック" panose="020B0600070205080204" pitchFamily="34" charset="-128"/>
                <a:sym typeface="Wingdings" pitchFamily="2" charset="2"/>
              </a:rPr>
              <a:t>And, we will talk about template later.</a:t>
            </a: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0722" name="Date Placeholder 3">
            <a:extLst>
              <a:ext uri="{FF2B5EF4-FFF2-40B4-BE49-F238E27FC236}">
                <a16:creationId xmlns:a16="http://schemas.microsoft.com/office/drawing/2014/main" id="{5BE89CD2-C60E-E492-E485-2CD322F3764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DD0957-1BBC-8C41-BC64-503EC9A6547E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0723" name="Footer Placeholder 4">
            <a:extLst>
              <a:ext uri="{FF2B5EF4-FFF2-40B4-BE49-F238E27FC236}">
                <a16:creationId xmlns:a16="http://schemas.microsoft.com/office/drawing/2014/main" id="{D8AFE000-766F-7C20-E6FA-A92DDACEB46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0724" name="Slide Number Placeholder 5">
            <a:extLst>
              <a:ext uri="{FF2B5EF4-FFF2-40B4-BE49-F238E27FC236}">
                <a16:creationId xmlns:a16="http://schemas.microsoft.com/office/drawing/2014/main" id="{037F8053-1BDD-4DE9-F44D-D9504B50A72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E298DAB-4A56-A84A-9A74-B5B4EFEB1D4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43</a:t>
            </a:fld>
            <a:endParaRPr lang="en-US" altLang="en-US" sz="1400"/>
          </a:p>
        </p:txBody>
      </p:sp>
      <p:pic>
        <p:nvPicPr>
          <p:cNvPr id="30725" name="Picture 8">
            <a:extLst>
              <a:ext uri="{FF2B5EF4-FFF2-40B4-BE49-F238E27FC236}">
                <a16:creationId xmlns:a16="http://schemas.microsoft.com/office/drawing/2014/main" id="{35325015-EEBE-15F8-44C9-AF01901F8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89263"/>
            <a:ext cx="9144000" cy="3792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02D9367-0932-7140-8B1B-BA4CBFED7916}"/>
              </a:ext>
            </a:extLst>
          </p:cNvPr>
          <p:cNvSpPr/>
          <p:nvPr/>
        </p:nvSpPr>
        <p:spPr bwMode="auto">
          <a:xfrm>
            <a:off x="3505200" y="2590800"/>
            <a:ext cx="5105400" cy="24384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8100" cap="flat" cmpd="sng" algn="ctr">
            <a:noFill/>
            <a:prstDash val="sysDash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3EF370-6ED0-934D-BFF6-211CF1899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04800"/>
            <a:ext cx="7924800" cy="1143000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Default Constructors and Assignments</a:t>
            </a:r>
            <a:br>
              <a:rPr lang="en-US" sz="3200" dirty="0"/>
            </a:br>
            <a:r>
              <a:rPr lang="en-US" sz="3200" dirty="0"/>
              <a:t>(also Destructors, Chapter 12, pp 374-380)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1747" name="Date Placeholder 3">
            <a:extLst>
              <a:ext uri="{FF2B5EF4-FFF2-40B4-BE49-F238E27FC236}">
                <a16:creationId xmlns:a16="http://schemas.microsoft.com/office/drawing/2014/main" id="{3B0D3D3E-16EF-5B2E-60F4-0E33D50AA0D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54DAA07-F530-A246-8AAB-309B7716DB14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1748" name="Footer Placeholder 4">
            <a:extLst>
              <a:ext uri="{FF2B5EF4-FFF2-40B4-BE49-F238E27FC236}">
                <a16:creationId xmlns:a16="http://schemas.microsoft.com/office/drawing/2014/main" id="{56FC9AD5-4F54-B3A3-01EA-4CEF76FFC26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1749" name="Slide Number Placeholder 5">
            <a:extLst>
              <a:ext uri="{FF2B5EF4-FFF2-40B4-BE49-F238E27FC236}">
                <a16:creationId xmlns:a16="http://schemas.microsoft.com/office/drawing/2014/main" id="{65B3F30B-A445-91CD-4A6B-5DD0FBF5326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298CB98-7451-C24B-9261-BB85B053A95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44</a:t>
            </a:fld>
            <a:endParaRPr lang="en-US" altLang="en-US" sz="1400"/>
          </a:p>
        </p:txBody>
      </p:sp>
      <p:sp>
        <p:nvSpPr>
          <p:cNvPr id="31750" name="Rectangle 6">
            <a:extLst>
              <a:ext uri="{FF2B5EF4-FFF2-40B4-BE49-F238E27FC236}">
                <a16:creationId xmlns:a16="http://schemas.microsoft.com/office/drawing/2014/main" id="{00404C6E-0445-7FE4-AC83-2AFF2185B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295400"/>
            <a:ext cx="1905000" cy="1477963"/>
          </a:xfrm>
          <a:prstGeom prst="rect">
            <a:avLst/>
          </a:prstGeom>
          <a:noFill/>
          <a:ln w="57150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class Data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 int value;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}; </a:t>
            </a:r>
          </a:p>
        </p:txBody>
      </p:sp>
      <p:sp>
        <p:nvSpPr>
          <p:cNvPr id="31751" name="Rectangle 7">
            <a:extLst>
              <a:ext uri="{FF2B5EF4-FFF2-40B4-BE49-F238E27FC236}">
                <a16:creationId xmlns:a16="http://schemas.microsoft.com/office/drawing/2014/main" id="{4D20AFEF-3BD0-E184-0499-D7805C06E3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1295400"/>
            <a:ext cx="5562600" cy="3970338"/>
          </a:xfrm>
          <a:prstGeom prst="rect">
            <a:avLst/>
          </a:prstGeom>
          <a:noFill/>
          <a:ln w="38100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class Data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{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 int value;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 </a:t>
            </a:r>
            <a:r>
              <a:rPr lang="en-US" altLang="en-US" sz="1800" b="1">
                <a:latin typeface="Courier" pitchFamily="2" charset="0"/>
              </a:rPr>
              <a:t>// defaults (implicitly declared)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Data()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00B050"/>
                </a:solidFill>
                <a:latin typeface="Courier" pitchFamily="2" charset="0"/>
              </a:rPr>
              <a:t>Data(const Data&amp; aData)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00B0F0"/>
                </a:solidFill>
                <a:latin typeface="Courier" pitchFamily="2" charset="0"/>
              </a:rPr>
              <a:t>Data(Data&amp;&amp; aData);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FF0000"/>
                </a:solidFill>
                <a:latin typeface="Courier" pitchFamily="2" charset="0"/>
              </a:rPr>
              <a:t>~Data();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1">
              <a:solidFill>
                <a:srgbClr val="7030A0"/>
              </a:solidFill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00B050"/>
                </a:solidFill>
                <a:latin typeface="Courier" pitchFamily="2" charset="0"/>
              </a:rPr>
              <a:t>Data&amp; operator=(const Data&amp; aData);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00B0F0"/>
                </a:solidFill>
                <a:latin typeface="Courier" pitchFamily="2" charset="0"/>
              </a:rPr>
              <a:t>Data&amp; operator=(const Data&amp;&amp; aData);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};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042233-25FE-A64D-97EB-95C7A447EB10}"/>
              </a:ext>
            </a:extLst>
          </p:cNvPr>
          <p:cNvSpPr txBox="1"/>
          <p:nvPr/>
        </p:nvSpPr>
        <p:spPr>
          <a:xfrm>
            <a:off x="482600" y="3048000"/>
            <a:ext cx="2311400" cy="31702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b="1" dirty="0"/>
              <a:t>Implicitly-Declared</a:t>
            </a:r>
          </a:p>
          <a:p>
            <a:pPr>
              <a:defRPr/>
            </a:pPr>
            <a:r>
              <a:rPr lang="en-US" sz="2000" b="1" dirty="0"/>
              <a:t>Constructors</a:t>
            </a:r>
          </a:p>
          <a:p>
            <a:pPr>
              <a:defRPr/>
            </a:pPr>
            <a:endParaRPr lang="en-US" sz="2000" dirty="0"/>
          </a:p>
          <a:p>
            <a:pPr>
              <a:defRPr/>
            </a:pPr>
            <a:r>
              <a:rPr lang="en-US" sz="2000" dirty="0">
                <a:solidFill>
                  <a:srgbClr val="7030A0"/>
                </a:solidFill>
              </a:rPr>
              <a:t>Default Constructor</a:t>
            </a:r>
          </a:p>
          <a:p>
            <a:pPr>
              <a:defRPr/>
            </a:pPr>
            <a:r>
              <a:rPr lang="en-US" sz="2000" dirty="0">
                <a:solidFill>
                  <a:srgbClr val="00B050"/>
                </a:solidFill>
              </a:rPr>
              <a:t>Copy Constructor</a:t>
            </a:r>
          </a:p>
          <a:p>
            <a:pPr>
              <a:defRPr/>
            </a:pPr>
            <a:r>
              <a:rPr lang="en-US" sz="2000" dirty="0">
                <a:solidFill>
                  <a:srgbClr val="00B0F0"/>
                </a:solidFill>
              </a:rPr>
              <a:t>Move Constructor</a:t>
            </a:r>
          </a:p>
          <a:p>
            <a:pPr>
              <a:defRPr/>
            </a:pPr>
            <a:r>
              <a:rPr lang="en-US" sz="2000" dirty="0">
                <a:solidFill>
                  <a:srgbClr val="FF0000"/>
                </a:solidFill>
              </a:rPr>
              <a:t>Default Destructor</a:t>
            </a:r>
          </a:p>
          <a:p>
            <a:pPr>
              <a:defRPr/>
            </a:pPr>
            <a:endParaRPr lang="en-US" sz="2000" dirty="0">
              <a:solidFill>
                <a:srgbClr val="FF0000"/>
              </a:solidFill>
            </a:endParaRPr>
          </a:p>
          <a:p>
            <a:pPr>
              <a:defRPr/>
            </a:pPr>
            <a:r>
              <a:rPr lang="en-US" sz="2000" dirty="0">
                <a:solidFill>
                  <a:srgbClr val="00B050"/>
                </a:solidFill>
              </a:rPr>
              <a:t>Copy Assignment</a:t>
            </a:r>
          </a:p>
          <a:p>
            <a:pPr>
              <a:defRPr/>
            </a:pPr>
            <a:r>
              <a:rPr lang="en-US" sz="2000" dirty="0">
                <a:solidFill>
                  <a:srgbClr val="00B0F0"/>
                </a:solidFill>
              </a:rPr>
              <a:t>Move Assignment</a:t>
            </a:r>
          </a:p>
        </p:txBody>
      </p:sp>
      <p:sp>
        <p:nvSpPr>
          <p:cNvPr id="31753" name="TextBox 2">
            <a:extLst>
              <a:ext uri="{FF2B5EF4-FFF2-40B4-BE49-F238E27FC236}">
                <a16:creationId xmlns:a16="http://schemas.microsoft.com/office/drawing/2014/main" id="{C07B5CF8-0AB5-6FAF-25CC-17C5FA97CF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8275" y="5434013"/>
            <a:ext cx="66643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Data *data_ptr = </a:t>
            </a:r>
            <a:r>
              <a:rPr lang="en-US" altLang="en-US" sz="1800">
                <a:solidFill>
                  <a:srgbClr val="FF0000"/>
                </a:solidFill>
                <a:latin typeface="Courier" pitchFamily="2" charset="0"/>
              </a:rPr>
              <a:t>new</a:t>
            </a:r>
            <a:r>
              <a:rPr lang="en-US" altLang="en-US" sz="1800">
                <a:latin typeface="Courier" pitchFamily="2" charset="0"/>
              </a:rPr>
              <a:t> Data(); // malloc, constr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Courier" pitchFamily="2" charset="0"/>
              </a:rPr>
              <a:t>delete</a:t>
            </a:r>
            <a:r>
              <a:rPr lang="en-US" altLang="en-US" sz="1800">
                <a:latin typeface="Courier" pitchFamily="2" charset="0"/>
              </a:rPr>
              <a:t> data_ptr; // destruct, free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33AD5-AD4E-6C46-8A69-2F9DAD189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"/>
            <a:ext cx="73152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Constructors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502CDF45-5DFB-87D2-B82A-971C5AA27D6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11811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Default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Do nothing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Copy Constructor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Allocate memory space for the constructor function argument, and copy the value into that space 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Move Constructor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Use the memory space of ( or being pointed by) the constructor function argument without copying</a:t>
            </a:r>
          </a:p>
        </p:txBody>
      </p:sp>
      <p:sp>
        <p:nvSpPr>
          <p:cNvPr id="32771" name="Date Placeholder 3">
            <a:extLst>
              <a:ext uri="{FF2B5EF4-FFF2-40B4-BE49-F238E27FC236}">
                <a16:creationId xmlns:a16="http://schemas.microsoft.com/office/drawing/2014/main" id="{9DB643EC-06F8-4C87-FDA2-424EF332873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2E66BC2-DFAC-784B-BE9E-D56C3EA4F732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2772" name="Footer Placeholder 4">
            <a:extLst>
              <a:ext uri="{FF2B5EF4-FFF2-40B4-BE49-F238E27FC236}">
                <a16:creationId xmlns:a16="http://schemas.microsoft.com/office/drawing/2014/main" id="{DAD86602-F853-822B-F447-CA4525EC54C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2773" name="Slide Number Placeholder 5">
            <a:extLst>
              <a:ext uri="{FF2B5EF4-FFF2-40B4-BE49-F238E27FC236}">
                <a16:creationId xmlns:a16="http://schemas.microsoft.com/office/drawing/2014/main" id="{E86C0ED2-1B79-DC95-059F-BECAD4D6F6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5AD7B65-A19E-1045-8E92-D6B844A32B3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45</a:t>
            </a:fld>
            <a:endParaRPr lang="en-US" altLang="en-US" sz="1400"/>
          </a:p>
        </p:txBody>
      </p:sp>
      <p:sp>
        <p:nvSpPr>
          <p:cNvPr id="32774" name="TextBox 6">
            <a:extLst>
              <a:ext uri="{FF2B5EF4-FFF2-40B4-BE49-F238E27FC236}">
                <a16:creationId xmlns:a16="http://schemas.microsoft.com/office/drawing/2014/main" id="{C504289C-C46A-061B-7A7B-F66D5BFCED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1312863"/>
            <a:ext cx="266382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</a:rPr>
              <a:t>User-defined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</a:rPr>
              <a:t>Implicitly declared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A561A-A503-534B-9D47-A8BE9403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700" y="0"/>
            <a:ext cx="6324600" cy="838200"/>
          </a:xfrm>
        </p:spPr>
        <p:txBody>
          <a:bodyPr/>
          <a:lstStyle/>
          <a:p>
            <a:pPr>
              <a:defRPr/>
            </a:pPr>
            <a:r>
              <a:rPr lang="en-US" dirty="0"/>
              <a:t>How to define and call?</a:t>
            </a:r>
          </a:p>
        </p:txBody>
      </p:sp>
      <p:sp>
        <p:nvSpPr>
          <p:cNvPr id="33794" name="Date Placeholder 3">
            <a:extLst>
              <a:ext uri="{FF2B5EF4-FFF2-40B4-BE49-F238E27FC236}">
                <a16:creationId xmlns:a16="http://schemas.microsoft.com/office/drawing/2014/main" id="{89392015-3ECA-2659-56D7-7AF7C2C80DE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7BF5E10-FEDE-AF43-816B-2E52AE3163A0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3795" name="Footer Placeholder 4">
            <a:extLst>
              <a:ext uri="{FF2B5EF4-FFF2-40B4-BE49-F238E27FC236}">
                <a16:creationId xmlns:a16="http://schemas.microsoft.com/office/drawing/2014/main" id="{CA340FF7-BE39-5FD5-BF49-5A107A5AEED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3796" name="Slide Number Placeholder 5">
            <a:extLst>
              <a:ext uri="{FF2B5EF4-FFF2-40B4-BE49-F238E27FC236}">
                <a16:creationId xmlns:a16="http://schemas.microsoft.com/office/drawing/2014/main" id="{FC6A8862-9AA3-F874-4ED1-B0D192EB3D7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79F960B-6DCB-5E43-AE1F-EA6047861D15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46</a:t>
            </a:fld>
            <a:endParaRPr lang="en-US" altLang="en-US" sz="1400"/>
          </a:p>
        </p:txBody>
      </p:sp>
      <p:pic>
        <p:nvPicPr>
          <p:cNvPr id="33797" name="Picture 7">
            <a:extLst>
              <a:ext uri="{FF2B5EF4-FFF2-40B4-BE49-F238E27FC236}">
                <a16:creationId xmlns:a16="http://schemas.microsoft.com/office/drawing/2014/main" id="{72269C4F-4BCC-E2DD-A9DB-0EA0E75D0D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774700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Double Brace 18">
            <a:extLst>
              <a:ext uri="{FF2B5EF4-FFF2-40B4-BE49-F238E27FC236}">
                <a16:creationId xmlns:a16="http://schemas.microsoft.com/office/drawing/2014/main" id="{6906D7FE-6084-91D5-B5FB-12D91D9B1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3352800"/>
            <a:ext cx="4800600" cy="1524000"/>
          </a:xfrm>
          <a:prstGeom prst="bracePair">
            <a:avLst>
              <a:gd name="adj" fmla="val 8333"/>
            </a:avLst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3799" name="Rounded Rectangle 19">
            <a:extLst>
              <a:ext uri="{FF2B5EF4-FFF2-40B4-BE49-F238E27FC236}">
                <a16:creationId xmlns:a16="http://schemas.microsoft.com/office/drawing/2014/main" id="{9678B1D9-9E76-1588-AD94-EC9E1DB4A6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700" y="3511550"/>
            <a:ext cx="800100" cy="14605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3800" name="Rounded Rectangle 20">
            <a:extLst>
              <a:ext uri="{FF2B5EF4-FFF2-40B4-BE49-F238E27FC236}">
                <a16:creationId xmlns:a16="http://schemas.microsoft.com/office/drawing/2014/main" id="{3819E06D-30B0-6CF0-1784-D460BA01B1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5715000"/>
            <a:ext cx="1752600" cy="1524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51CF7-1980-DF40-B371-E7FD9FDB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New and delete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47B54-09A5-CC46-B5B8-0D4646223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981200"/>
            <a:ext cx="8610600" cy="4114800"/>
          </a:xfrm>
        </p:spPr>
        <p:txBody>
          <a:bodyPr/>
          <a:lstStyle/>
          <a:p>
            <a:pPr marL="0" indent="0">
              <a:buFont typeface="Monotype Sorts" pitchFamily="2" charset="2"/>
              <a:buNone/>
              <a:defRPr/>
            </a:pPr>
            <a:r>
              <a:rPr lang="en-US" sz="2800" dirty="0" err="1">
                <a:latin typeface="+mj-lt"/>
              </a:rPr>
              <a:t>pointer_X</a:t>
            </a:r>
            <a:r>
              <a:rPr lang="en-US" sz="2800" dirty="0">
                <a:latin typeface="+mj-lt"/>
              </a:rPr>
              <a:t> = new &lt;class X&gt;(…);</a:t>
            </a:r>
          </a:p>
          <a:p>
            <a:pPr marL="0" indent="0">
              <a:buFont typeface="Monotype Sorts" pitchFamily="2" charset="2"/>
              <a:buNone/>
              <a:defRPr/>
            </a:pPr>
            <a:endParaRPr lang="en-US" sz="2800" dirty="0">
              <a:latin typeface="+mj-lt"/>
            </a:endParaRPr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2800" dirty="0" err="1">
                <a:latin typeface="+mj-lt"/>
              </a:rPr>
              <a:t>Pointer_X</a:t>
            </a:r>
            <a:r>
              <a:rPr lang="en-US" sz="2800" dirty="0">
                <a:latin typeface="+mj-lt"/>
              </a:rPr>
              <a:t> = (</a:t>
            </a:r>
            <a:r>
              <a:rPr lang="en-US" sz="2800" dirty="0" err="1">
                <a:latin typeface="+mj-lt"/>
              </a:rPr>
              <a:t>class_X</a:t>
            </a:r>
            <a:r>
              <a:rPr lang="en-US" sz="2800" dirty="0">
                <a:latin typeface="+mj-lt"/>
              </a:rPr>
              <a:t> *) malloc(</a:t>
            </a:r>
            <a:r>
              <a:rPr lang="en-US" sz="2800" dirty="0" err="1">
                <a:latin typeface="+mj-lt"/>
              </a:rPr>
              <a:t>sizeof</a:t>
            </a:r>
            <a:r>
              <a:rPr lang="en-US" sz="2800" dirty="0">
                <a:latin typeface="+mj-lt"/>
              </a:rPr>
              <a:t>(&lt;class X&gt;);</a:t>
            </a:r>
          </a:p>
        </p:txBody>
      </p:sp>
      <p:sp>
        <p:nvSpPr>
          <p:cNvPr id="55299" name="Date Placeholder 3">
            <a:extLst>
              <a:ext uri="{FF2B5EF4-FFF2-40B4-BE49-F238E27FC236}">
                <a16:creationId xmlns:a16="http://schemas.microsoft.com/office/drawing/2014/main" id="{71C22F92-6B52-E09C-1E78-5B7D13175B1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4065CD00-A970-124C-860E-53517461AFC9}" type="datetime1">
              <a:rPr lang="en-US" altLang="en-US" sz="1400" smtClean="0"/>
              <a:pPr/>
              <a:t>10/5/22</a:t>
            </a:fld>
            <a:endParaRPr lang="en-US" altLang="en-US" sz="1400"/>
          </a:p>
        </p:txBody>
      </p:sp>
      <p:sp>
        <p:nvSpPr>
          <p:cNvPr id="55300" name="Footer Placeholder 4">
            <a:extLst>
              <a:ext uri="{FF2B5EF4-FFF2-40B4-BE49-F238E27FC236}">
                <a16:creationId xmlns:a16="http://schemas.microsoft.com/office/drawing/2014/main" id="{28F351A5-D7F4-3A10-41FE-511B5F2839C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5301" name="Slide Number Placeholder 5">
            <a:extLst>
              <a:ext uri="{FF2B5EF4-FFF2-40B4-BE49-F238E27FC236}">
                <a16:creationId xmlns:a16="http://schemas.microsoft.com/office/drawing/2014/main" id="{BC14D704-C6C7-41F1-F44E-6C4C50D7F1C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5D96DA58-2FD6-0946-8FEF-E3D57E4A38C7}" type="slidenum">
              <a:rPr lang="en-US" altLang="en-US" sz="1400"/>
              <a:pPr/>
              <a:t>47</a:t>
            </a:fld>
            <a:endParaRPr lang="en-US" altLang="en-US" sz="14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A561A-A503-534B-9D47-A8BE9403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700" y="0"/>
            <a:ext cx="6324600" cy="838200"/>
          </a:xfrm>
        </p:spPr>
        <p:txBody>
          <a:bodyPr/>
          <a:lstStyle/>
          <a:p>
            <a:pPr>
              <a:defRPr/>
            </a:pPr>
            <a:r>
              <a:rPr lang="en-US" dirty="0"/>
              <a:t>How to define and call?</a:t>
            </a:r>
          </a:p>
        </p:txBody>
      </p:sp>
      <p:sp>
        <p:nvSpPr>
          <p:cNvPr id="34818" name="Date Placeholder 3">
            <a:extLst>
              <a:ext uri="{FF2B5EF4-FFF2-40B4-BE49-F238E27FC236}">
                <a16:creationId xmlns:a16="http://schemas.microsoft.com/office/drawing/2014/main" id="{84C0A2A9-638C-A4CB-B4D9-0369B1C646D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E1FF8FE-5EFA-7847-A4DB-BBD2F24FF348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4819" name="Footer Placeholder 4">
            <a:extLst>
              <a:ext uri="{FF2B5EF4-FFF2-40B4-BE49-F238E27FC236}">
                <a16:creationId xmlns:a16="http://schemas.microsoft.com/office/drawing/2014/main" id="{03592106-ADA5-1EE5-45CE-1473082EADA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4820" name="Slide Number Placeholder 5">
            <a:extLst>
              <a:ext uri="{FF2B5EF4-FFF2-40B4-BE49-F238E27FC236}">
                <a16:creationId xmlns:a16="http://schemas.microsoft.com/office/drawing/2014/main" id="{2ECC1DB8-8AB1-C3EC-8338-0207E3A2074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E15D913-0A2C-B846-BA11-6C10A52245F8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48</a:t>
            </a:fld>
            <a:endParaRPr lang="en-US" altLang="en-US" sz="1400"/>
          </a:p>
        </p:txBody>
      </p:sp>
      <p:pic>
        <p:nvPicPr>
          <p:cNvPr id="34821" name="Picture 7">
            <a:extLst>
              <a:ext uri="{FF2B5EF4-FFF2-40B4-BE49-F238E27FC236}">
                <a16:creationId xmlns:a16="http://schemas.microsoft.com/office/drawing/2014/main" id="{065BFF9B-E190-B9F5-3AA6-8B93E1642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774700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Picture 9">
            <a:extLst>
              <a:ext uri="{FF2B5EF4-FFF2-40B4-BE49-F238E27FC236}">
                <a16:creationId xmlns:a16="http://schemas.microsoft.com/office/drawing/2014/main" id="{45E74576-7EBD-AB77-A359-C59D7494B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769938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4823" name="Straight Arrow Connector 11">
            <a:extLst>
              <a:ext uri="{FF2B5EF4-FFF2-40B4-BE49-F238E27FC236}">
                <a16:creationId xmlns:a16="http://schemas.microsoft.com/office/drawing/2014/main" id="{15753F74-2044-107D-86BA-138B40BADB9B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914400" y="2057400"/>
            <a:ext cx="4038600" cy="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A561A-A503-534B-9D47-A8BE9403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700" y="0"/>
            <a:ext cx="6324600" cy="838200"/>
          </a:xfrm>
        </p:spPr>
        <p:txBody>
          <a:bodyPr/>
          <a:lstStyle/>
          <a:p>
            <a:pPr>
              <a:defRPr/>
            </a:pPr>
            <a:r>
              <a:rPr lang="en-US" dirty="0"/>
              <a:t>How to define and call?</a:t>
            </a:r>
          </a:p>
        </p:txBody>
      </p:sp>
      <p:sp>
        <p:nvSpPr>
          <p:cNvPr id="35842" name="Date Placeholder 3">
            <a:extLst>
              <a:ext uri="{FF2B5EF4-FFF2-40B4-BE49-F238E27FC236}">
                <a16:creationId xmlns:a16="http://schemas.microsoft.com/office/drawing/2014/main" id="{B6A53F57-C311-EF90-3727-57427CEB3850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FDB7C3E-64C0-6B45-AE58-D62480FE331E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5843" name="Footer Placeholder 4">
            <a:extLst>
              <a:ext uri="{FF2B5EF4-FFF2-40B4-BE49-F238E27FC236}">
                <a16:creationId xmlns:a16="http://schemas.microsoft.com/office/drawing/2014/main" id="{BAB95A45-81D2-38B6-774F-FA738982778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5844" name="Slide Number Placeholder 5">
            <a:extLst>
              <a:ext uri="{FF2B5EF4-FFF2-40B4-BE49-F238E27FC236}">
                <a16:creationId xmlns:a16="http://schemas.microsoft.com/office/drawing/2014/main" id="{2A4CF11A-18D9-FF96-46A4-36C36317C3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E67F85E-98FF-6F4C-8869-A1DBCD6074E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49</a:t>
            </a:fld>
            <a:endParaRPr lang="en-US" altLang="en-US" sz="1400"/>
          </a:p>
        </p:txBody>
      </p:sp>
      <p:pic>
        <p:nvPicPr>
          <p:cNvPr id="35845" name="Picture 7">
            <a:extLst>
              <a:ext uri="{FF2B5EF4-FFF2-40B4-BE49-F238E27FC236}">
                <a16:creationId xmlns:a16="http://schemas.microsoft.com/office/drawing/2014/main" id="{95878075-AA61-62F6-6D94-C42D49468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774700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6" name="Picture 9">
            <a:extLst>
              <a:ext uri="{FF2B5EF4-FFF2-40B4-BE49-F238E27FC236}">
                <a16:creationId xmlns:a16="http://schemas.microsoft.com/office/drawing/2014/main" id="{6495EC4E-3280-AAB8-2C50-6595B97FF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769938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5847" name="Straight Arrow Connector 12">
            <a:extLst>
              <a:ext uri="{FF2B5EF4-FFF2-40B4-BE49-F238E27FC236}">
                <a16:creationId xmlns:a16="http://schemas.microsoft.com/office/drawing/2014/main" id="{2CBED670-9C65-5586-C20F-0846F34E8FCC}"/>
              </a:ext>
            </a:extLst>
          </p:cNvPr>
          <p:cNvCxnSpPr>
            <a:cxnSpLocks/>
          </p:cNvCxnSpPr>
          <p:nvPr/>
        </p:nvCxnSpPr>
        <p:spPr bwMode="auto">
          <a:xfrm flipH="1">
            <a:off x="2286000" y="2743200"/>
            <a:ext cx="2667000" cy="3048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Date Placeholder 3">
            <a:extLst>
              <a:ext uri="{FF2B5EF4-FFF2-40B4-BE49-F238E27FC236}">
                <a16:creationId xmlns:a16="http://schemas.microsoft.com/office/drawing/2014/main" id="{3993E67A-054C-D870-CE9A-FAEFF81544A0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D3915B1-6ABE-4F41-97B9-D0C9EAAEBFA8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0482" name="Footer Placeholder 4">
            <a:extLst>
              <a:ext uri="{FF2B5EF4-FFF2-40B4-BE49-F238E27FC236}">
                <a16:creationId xmlns:a16="http://schemas.microsoft.com/office/drawing/2014/main" id="{A732307E-D73E-E98F-3E8C-F2DEB47FC2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0483" name="Slide Number Placeholder 5">
            <a:extLst>
              <a:ext uri="{FF2B5EF4-FFF2-40B4-BE49-F238E27FC236}">
                <a16:creationId xmlns:a16="http://schemas.microsoft.com/office/drawing/2014/main" id="{5B8454D0-F63B-FF91-5FAD-79409FBCB22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0E0CFC7-BB74-C84C-BA9F-11BD637CD27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400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AC7AA54A-0D87-D846-8819-1734159A96A8}"/>
              </a:ext>
            </a:extLst>
          </p:cNvPr>
          <p:cNvSpPr/>
          <p:nvPr/>
        </p:nvSpPr>
        <p:spPr bwMode="auto">
          <a:xfrm>
            <a:off x="417513" y="3111500"/>
            <a:ext cx="4876800" cy="3581400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</p:txBody>
      </p:sp>
      <p:pic>
        <p:nvPicPr>
          <p:cNvPr id="20485" name="Picture 12">
            <a:extLst>
              <a:ext uri="{FF2B5EF4-FFF2-40B4-BE49-F238E27FC236}">
                <a16:creationId xmlns:a16="http://schemas.microsoft.com/office/drawing/2014/main" id="{AD77F3B0-BD62-FFB7-B414-F221DFFF8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650" y="3759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6" name="Picture 14">
            <a:extLst>
              <a:ext uri="{FF2B5EF4-FFF2-40B4-BE49-F238E27FC236}">
                <a16:creationId xmlns:a16="http://schemas.microsoft.com/office/drawing/2014/main" id="{73519768-0FF3-140F-8270-789CCD2E3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600" y="3538538"/>
            <a:ext cx="8223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7" name="Picture 16">
            <a:extLst>
              <a:ext uri="{FF2B5EF4-FFF2-40B4-BE49-F238E27FC236}">
                <a16:creationId xmlns:a16="http://schemas.microsoft.com/office/drawing/2014/main" id="{6D959B6E-E8A6-8FCB-8E2F-871767C00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3729038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8" name="Picture 18">
            <a:extLst>
              <a:ext uri="{FF2B5EF4-FFF2-40B4-BE49-F238E27FC236}">
                <a16:creationId xmlns:a16="http://schemas.microsoft.com/office/drawing/2014/main" id="{6A20294B-3A85-E287-9689-B0BD93157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3448050"/>
            <a:ext cx="15811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9" name="Picture 20">
            <a:extLst>
              <a:ext uri="{FF2B5EF4-FFF2-40B4-BE49-F238E27FC236}">
                <a16:creationId xmlns:a16="http://schemas.microsoft.com/office/drawing/2014/main" id="{4CD0E1D9-E337-337D-CFC3-3F888F2A0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5260975"/>
            <a:ext cx="877887" cy="8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0" name="Picture 22">
            <a:extLst>
              <a:ext uri="{FF2B5EF4-FFF2-40B4-BE49-F238E27FC236}">
                <a16:creationId xmlns:a16="http://schemas.microsoft.com/office/drawing/2014/main" id="{51EFE56A-486A-8C08-5CD0-FF009EAABF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5" y="5265738"/>
            <a:ext cx="842963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1" name="Picture 24">
            <a:extLst>
              <a:ext uri="{FF2B5EF4-FFF2-40B4-BE49-F238E27FC236}">
                <a16:creationId xmlns:a16="http://schemas.microsoft.com/office/drawing/2014/main" id="{6AA19E6E-0640-0D34-F116-C3D087CBF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5324475"/>
            <a:ext cx="84772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2" name="TextBox 25">
            <a:extLst>
              <a:ext uri="{FF2B5EF4-FFF2-40B4-BE49-F238E27FC236}">
                <a16:creationId xmlns:a16="http://schemas.microsoft.com/office/drawing/2014/main" id="{D5438319-E924-1BD8-AAFA-1DEBB935D1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8850"/>
            <a:ext cx="2387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70C0"/>
                </a:solidFill>
              </a:rPr>
              <a:t>a complex system</a:t>
            </a:r>
            <a:endParaRPr lang="en-US" altLang="en-US" sz="2400"/>
          </a:p>
        </p:txBody>
      </p:sp>
      <p:pic>
        <p:nvPicPr>
          <p:cNvPr id="20493" name="Picture 26">
            <a:extLst>
              <a:ext uri="{FF2B5EF4-FFF2-40B4-BE49-F238E27FC236}">
                <a16:creationId xmlns:a16="http://schemas.microsoft.com/office/drawing/2014/main" id="{4C93799E-11DB-C0CE-8E7B-6FD0062C9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4" name="Picture 27">
            <a:extLst>
              <a:ext uri="{FF2B5EF4-FFF2-40B4-BE49-F238E27FC236}">
                <a16:creationId xmlns:a16="http://schemas.microsoft.com/office/drawing/2014/main" id="{52E140E6-4CC2-AF19-FB59-0B290E830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73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5" name="Rounded Rectangle 28">
            <a:extLst>
              <a:ext uri="{FF2B5EF4-FFF2-40B4-BE49-F238E27FC236}">
                <a16:creationId xmlns:a16="http://schemas.microsoft.com/office/drawing/2014/main" id="{5FA4A780-78DD-3639-C121-DA08C530AB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87338"/>
            <a:ext cx="1041400" cy="1090612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0496" name="Rounded Rectangle 29">
            <a:extLst>
              <a:ext uri="{FF2B5EF4-FFF2-40B4-BE49-F238E27FC236}">
                <a16:creationId xmlns:a16="http://schemas.microsoft.com/office/drawing/2014/main" id="{19CD2B72-206A-91DC-9335-85E69E9EFE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431925"/>
            <a:ext cx="1041400" cy="1090613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0497" name="Up Arrow 30">
            <a:extLst>
              <a:ext uri="{FF2B5EF4-FFF2-40B4-BE49-F238E27FC236}">
                <a16:creationId xmlns:a16="http://schemas.microsoft.com/office/drawing/2014/main" id="{489BF33D-8553-F311-B3A4-75D1C37E9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038" y="2565400"/>
            <a:ext cx="258762" cy="939800"/>
          </a:xfrm>
          <a:prstGeom prst="upArrow">
            <a:avLst>
              <a:gd name="adj1" fmla="val 50000"/>
              <a:gd name="adj2" fmla="val 50141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0498" name="TextBox 31">
            <a:extLst>
              <a:ext uri="{FF2B5EF4-FFF2-40B4-BE49-F238E27FC236}">
                <a16:creationId xmlns:a16="http://schemas.microsoft.com/office/drawing/2014/main" id="{7F70EB8C-1BA6-8A19-9CB7-D6ADFF82BA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9350" y="2598738"/>
            <a:ext cx="9842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Object-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Oriented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Modeling</a:t>
            </a:r>
          </a:p>
        </p:txBody>
      </p:sp>
      <p:sp>
        <p:nvSpPr>
          <p:cNvPr id="20499" name="TextBox 32">
            <a:extLst>
              <a:ext uri="{FF2B5EF4-FFF2-40B4-BE49-F238E27FC236}">
                <a16:creationId xmlns:a16="http://schemas.microsoft.com/office/drawing/2014/main" id="{36FB8E6E-D6EB-346D-E3BA-C2CF089230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457200"/>
            <a:ext cx="20288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Box;</a:t>
            </a:r>
          </a:p>
        </p:txBody>
      </p:sp>
      <p:sp>
        <p:nvSpPr>
          <p:cNvPr id="20500" name="TextBox 33">
            <a:extLst>
              <a:ext uri="{FF2B5EF4-FFF2-40B4-BE49-F238E27FC236}">
                <a16:creationId xmlns:a16="http://schemas.microsoft.com/office/drawing/2014/main" id="{0844E895-3AF7-E822-4AAB-2BF5404067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1600200"/>
            <a:ext cx="2581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Person;</a:t>
            </a:r>
          </a:p>
        </p:txBody>
      </p:sp>
      <p:sp>
        <p:nvSpPr>
          <p:cNvPr id="20501" name="TextBox 34">
            <a:extLst>
              <a:ext uri="{FF2B5EF4-FFF2-40B4-BE49-F238E27FC236}">
                <a16:creationId xmlns:a16="http://schemas.microsoft.com/office/drawing/2014/main" id="{B6C50126-A918-B911-0C9F-6ECE3B63C0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1600"/>
            <a:ext cx="2252663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class Box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mb_func(…);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20502" name="TextBox 35">
            <a:extLst>
              <a:ext uri="{FF2B5EF4-FFF2-40B4-BE49-F238E27FC236}">
                <a16:creationId xmlns:a16="http://schemas.microsoft.com/office/drawing/2014/main" id="{BD6AF76A-B47C-862F-617F-6F5BE34C14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101600"/>
            <a:ext cx="2803525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Box::mb_func(…)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// implementation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0503" name="Up Arrow 36">
            <a:extLst>
              <a:ext uri="{FF2B5EF4-FFF2-40B4-BE49-F238E27FC236}">
                <a16:creationId xmlns:a16="http://schemas.microsoft.com/office/drawing/2014/main" id="{C04CE62A-8817-BBF3-7690-7DD0011CB8F4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432175" y="536576"/>
            <a:ext cx="230187" cy="525462"/>
          </a:xfrm>
          <a:prstGeom prst="upArrow">
            <a:avLst>
              <a:gd name="adj1" fmla="val 50000"/>
              <a:gd name="adj2" fmla="val 49978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0504" name="TextBox 37">
            <a:extLst>
              <a:ext uri="{FF2B5EF4-FFF2-40B4-BE49-F238E27FC236}">
                <a16:creationId xmlns:a16="http://schemas.microsoft.com/office/drawing/2014/main" id="{4FF958DA-412B-58D1-5667-A6E21E2F3F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3940175"/>
            <a:ext cx="2803525" cy="23082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main.cpp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main 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Box firstBox {…};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cxnSp>
        <p:nvCxnSpPr>
          <p:cNvPr id="20505" name="Curved Connector 53">
            <a:extLst>
              <a:ext uri="{FF2B5EF4-FFF2-40B4-BE49-F238E27FC236}">
                <a16:creationId xmlns:a16="http://schemas.microsoft.com/office/drawing/2014/main" id="{18DD28A5-219B-0478-437D-1A6CAC11960F}"/>
              </a:ext>
            </a:extLst>
          </p:cNvPr>
          <p:cNvCxnSpPr>
            <a:cxnSpLocks/>
            <a:stCxn id="20493" idx="3"/>
            <a:endCxn id="7" idx="3"/>
          </p:cNvCxnSpPr>
          <p:nvPr/>
        </p:nvCxnSpPr>
        <p:spPr bwMode="auto">
          <a:xfrm>
            <a:off x="1193800" y="825500"/>
            <a:ext cx="1662113" cy="24907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506" name="Curved Connector 54">
            <a:extLst>
              <a:ext uri="{FF2B5EF4-FFF2-40B4-BE49-F238E27FC236}">
                <a16:creationId xmlns:a16="http://schemas.microsoft.com/office/drawing/2014/main" id="{F48ED6C0-7787-9F0E-05B1-9A6511681E64}"/>
              </a:ext>
            </a:extLst>
          </p:cNvPr>
          <p:cNvCxnSpPr>
            <a:cxnSpLocks/>
            <a:stCxn id="20494" idx="3"/>
            <a:endCxn id="7" idx="3"/>
          </p:cNvCxnSpPr>
          <p:nvPr/>
        </p:nvCxnSpPr>
        <p:spPr bwMode="auto">
          <a:xfrm>
            <a:off x="1270000" y="1993900"/>
            <a:ext cx="1585913" cy="13223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66B6B83-C092-814F-94AD-52B93BBECA01}"/>
              </a:ext>
            </a:extLst>
          </p:cNvPr>
          <p:cNvSpPr txBox="1"/>
          <p:nvPr/>
        </p:nvSpPr>
        <p:spPr>
          <a:xfrm>
            <a:off x="2022475" y="2413000"/>
            <a:ext cx="1319213" cy="3683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7030A0"/>
            </a:solidFill>
            <a:prstDash val="sysDash"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800" dirty="0"/>
              <a:t>digital twin</a:t>
            </a:r>
          </a:p>
        </p:txBody>
      </p:sp>
      <p:pic>
        <p:nvPicPr>
          <p:cNvPr id="20508" name="Picture 60">
            <a:extLst>
              <a:ext uri="{FF2B5EF4-FFF2-40B4-BE49-F238E27FC236}">
                <a16:creationId xmlns:a16="http://schemas.microsoft.com/office/drawing/2014/main" id="{44E3DF42-8846-1281-06F2-AB2D1D71D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413" y="24082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09" name="TextBox 61">
            <a:extLst>
              <a:ext uri="{FF2B5EF4-FFF2-40B4-BE49-F238E27FC236}">
                <a16:creationId xmlns:a16="http://schemas.microsoft.com/office/drawing/2014/main" id="{C7DA6322-9771-0BCA-CF47-70E7F5144A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8213" y="2362200"/>
            <a:ext cx="1550987" cy="369888"/>
          </a:xfrm>
          <a:prstGeom prst="rect">
            <a:avLst/>
          </a:prstGeom>
          <a:noFill/>
          <a:ln w="12700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object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</a:p>
        </p:txBody>
      </p:sp>
      <p:sp>
        <p:nvSpPr>
          <p:cNvPr id="63" name="Left-Right-Up Arrow 62">
            <a:extLst>
              <a:ext uri="{FF2B5EF4-FFF2-40B4-BE49-F238E27FC236}">
                <a16:creationId xmlns:a16="http://schemas.microsoft.com/office/drawing/2014/main" id="{774248E2-6714-DD47-928C-30A97AA52DB4}"/>
              </a:ext>
            </a:extLst>
          </p:cNvPr>
          <p:cNvSpPr/>
          <p:nvPr/>
        </p:nvSpPr>
        <p:spPr bwMode="auto">
          <a:xfrm>
            <a:off x="3468688" y="4953000"/>
            <a:ext cx="874712" cy="533400"/>
          </a:xfrm>
          <a:prstGeom prst="leftRightUp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A561A-A503-534B-9D47-A8BE9403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700" y="0"/>
            <a:ext cx="6324600" cy="838200"/>
          </a:xfrm>
        </p:spPr>
        <p:txBody>
          <a:bodyPr/>
          <a:lstStyle/>
          <a:p>
            <a:pPr>
              <a:defRPr/>
            </a:pPr>
            <a:r>
              <a:rPr lang="en-US" dirty="0"/>
              <a:t>How to define and call?</a:t>
            </a:r>
          </a:p>
        </p:txBody>
      </p:sp>
      <p:sp>
        <p:nvSpPr>
          <p:cNvPr id="36866" name="Date Placeholder 3">
            <a:extLst>
              <a:ext uri="{FF2B5EF4-FFF2-40B4-BE49-F238E27FC236}">
                <a16:creationId xmlns:a16="http://schemas.microsoft.com/office/drawing/2014/main" id="{5E8D4836-BC52-FF5D-DD26-8683367E31F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1956723-2234-534C-A311-47E6C23A4665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6867" name="Footer Placeholder 4">
            <a:extLst>
              <a:ext uri="{FF2B5EF4-FFF2-40B4-BE49-F238E27FC236}">
                <a16:creationId xmlns:a16="http://schemas.microsoft.com/office/drawing/2014/main" id="{CD2479BC-9AD5-6517-3B55-624CCA9D301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6868" name="Slide Number Placeholder 5">
            <a:extLst>
              <a:ext uri="{FF2B5EF4-FFF2-40B4-BE49-F238E27FC236}">
                <a16:creationId xmlns:a16="http://schemas.microsoft.com/office/drawing/2014/main" id="{61F28C24-DC37-DAB9-325A-045D13FF2A2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4DA6341-C4E1-F145-B5C4-7025F04409E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50</a:t>
            </a:fld>
            <a:endParaRPr lang="en-US" altLang="en-US" sz="1400"/>
          </a:p>
        </p:txBody>
      </p:sp>
      <p:pic>
        <p:nvPicPr>
          <p:cNvPr id="36869" name="Picture 7">
            <a:extLst>
              <a:ext uri="{FF2B5EF4-FFF2-40B4-BE49-F238E27FC236}">
                <a16:creationId xmlns:a16="http://schemas.microsoft.com/office/drawing/2014/main" id="{F0E89C6F-9F44-45BA-5D86-233D6866A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774700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70" name="Picture 9">
            <a:extLst>
              <a:ext uri="{FF2B5EF4-FFF2-40B4-BE49-F238E27FC236}">
                <a16:creationId xmlns:a16="http://schemas.microsoft.com/office/drawing/2014/main" id="{E1106119-5DBF-94A3-D1B0-A97060C45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769938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6871" name="Straight Arrow Connector 13">
            <a:extLst>
              <a:ext uri="{FF2B5EF4-FFF2-40B4-BE49-F238E27FC236}">
                <a16:creationId xmlns:a16="http://schemas.microsoft.com/office/drawing/2014/main" id="{DCBBBE50-D68F-BB5D-520E-96A670856C13}"/>
              </a:ext>
            </a:extLst>
          </p:cNvPr>
          <p:cNvCxnSpPr>
            <a:cxnSpLocks/>
          </p:cNvCxnSpPr>
          <p:nvPr/>
        </p:nvCxnSpPr>
        <p:spPr bwMode="auto">
          <a:xfrm flipH="1">
            <a:off x="1905000" y="3581400"/>
            <a:ext cx="3048000" cy="6858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A561A-A503-534B-9D47-A8BE9403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700" y="0"/>
            <a:ext cx="6324600" cy="838200"/>
          </a:xfrm>
        </p:spPr>
        <p:txBody>
          <a:bodyPr/>
          <a:lstStyle/>
          <a:p>
            <a:pPr>
              <a:defRPr/>
            </a:pPr>
            <a:r>
              <a:rPr lang="en-US" dirty="0"/>
              <a:t>How to define and call?</a:t>
            </a:r>
          </a:p>
        </p:txBody>
      </p:sp>
      <p:sp>
        <p:nvSpPr>
          <p:cNvPr id="37890" name="Date Placeholder 3">
            <a:extLst>
              <a:ext uri="{FF2B5EF4-FFF2-40B4-BE49-F238E27FC236}">
                <a16:creationId xmlns:a16="http://schemas.microsoft.com/office/drawing/2014/main" id="{2A74CF6D-A7D4-1DA8-5587-6104D743A09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2AD9BE8-D1C3-5946-97A0-6BDEAC254855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7891" name="Footer Placeholder 4">
            <a:extLst>
              <a:ext uri="{FF2B5EF4-FFF2-40B4-BE49-F238E27FC236}">
                <a16:creationId xmlns:a16="http://schemas.microsoft.com/office/drawing/2014/main" id="{05DAF9C4-1DF1-11BF-1C65-2968817F99C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7892" name="Slide Number Placeholder 5">
            <a:extLst>
              <a:ext uri="{FF2B5EF4-FFF2-40B4-BE49-F238E27FC236}">
                <a16:creationId xmlns:a16="http://schemas.microsoft.com/office/drawing/2014/main" id="{7B918825-374F-1DD4-757F-516AC813505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F6C8E55-9398-474B-A602-ECF52A3AB80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51</a:t>
            </a:fld>
            <a:endParaRPr lang="en-US" altLang="en-US" sz="1400"/>
          </a:p>
        </p:txBody>
      </p:sp>
      <p:pic>
        <p:nvPicPr>
          <p:cNvPr id="37893" name="Picture 7">
            <a:extLst>
              <a:ext uri="{FF2B5EF4-FFF2-40B4-BE49-F238E27FC236}">
                <a16:creationId xmlns:a16="http://schemas.microsoft.com/office/drawing/2014/main" id="{729FC84B-A8B1-4876-2173-976F6AC29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774700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4" name="Picture 9">
            <a:extLst>
              <a:ext uri="{FF2B5EF4-FFF2-40B4-BE49-F238E27FC236}">
                <a16:creationId xmlns:a16="http://schemas.microsoft.com/office/drawing/2014/main" id="{7F55B8D9-B9AE-2F6A-5FD9-3D61C08D9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769938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7895" name="Straight Arrow Connector 11">
            <a:extLst>
              <a:ext uri="{FF2B5EF4-FFF2-40B4-BE49-F238E27FC236}">
                <a16:creationId xmlns:a16="http://schemas.microsoft.com/office/drawing/2014/main" id="{99D2AC78-F9D3-D2C6-7473-A3051A1EF487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914400" y="2057400"/>
            <a:ext cx="4038600" cy="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896" name="Straight Arrow Connector 12">
            <a:extLst>
              <a:ext uri="{FF2B5EF4-FFF2-40B4-BE49-F238E27FC236}">
                <a16:creationId xmlns:a16="http://schemas.microsoft.com/office/drawing/2014/main" id="{F9D99668-F39D-E6D2-3B59-FC5551CC54EC}"/>
              </a:ext>
            </a:extLst>
          </p:cNvPr>
          <p:cNvCxnSpPr>
            <a:cxnSpLocks/>
          </p:cNvCxnSpPr>
          <p:nvPr/>
        </p:nvCxnSpPr>
        <p:spPr bwMode="auto">
          <a:xfrm flipH="1">
            <a:off x="2286000" y="2743200"/>
            <a:ext cx="2667000" cy="3048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897" name="Straight Arrow Connector 13">
            <a:extLst>
              <a:ext uri="{FF2B5EF4-FFF2-40B4-BE49-F238E27FC236}">
                <a16:creationId xmlns:a16="http://schemas.microsoft.com/office/drawing/2014/main" id="{5516E28D-5E47-AC6F-0B85-0F8A64739A25}"/>
              </a:ext>
            </a:extLst>
          </p:cNvPr>
          <p:cNvCxnSpPr>
            <a:cxnSpLocks/>
          </p:cNvCxnSpPr>
          <p:nvPr/>
        </p:nvCxnSpPr>
        <p:spPr bwMode="auto">
          <a:xfrm flipH="1">
            <a:off x="1905000" y="3581400"/>
            <a:ext cx="3048000" cy="6858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7898" name="Picture 17">
            <a:extLst>
              <a:ext uri="{FF2B5EF4-FFF2-40B4-BE49-F238E27FC236}">
                <a16:creationId xmlns:a16="http://schemas.microsoft.com/office/drawing/2014/main" id="{71EDFAED-96DB-612D-BC0A-92F0D5924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800" y="4276725"/>
            <a:ext cx="42926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A561A-A503-534B-9D47-A8BE9403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700" y="0"/>
            <a:ext cx="6324600" cy="838200"/>
          </a:xfrm>
        </p:spPr>
        <p:txBody>
          <a:bodyPr/>
          <a:lstStyle/>
          <a:p>
            <a:pPr>
              <a:defRPr/>
            </a:pPr>
            <a:r>
              <a:rPr lang="en-US" dirty="0"/>
              <a:t>How to define and call?</a:t>
            </a:r>
          </a:p>
        </p:txBody>
      </p:sp>
      <p:sp>
        <p:nvSpPr>
          <p:cNvPr id="38914" name="Date Placeholder 3">
            <a:extLst>
              <a:ext uri="{FF2B5EF4-FFF2-40B4-BE49-F238E27FC236}">
                <a16:creationId xmlns:a16="http://schemas.microsoft.com/office/drawing/2014/main" id="{5CD61B35-D731-E92A-5349-0AD5C755CF9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5852E51-2ED1-864E-8E1A-5B6EA91FBD06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8915" name="Footer Placeholder 4">
            <a:extLst>
              <a:ext uri="{FF2B5EF4-FFF2-40B4-BE49-F238E27FC236}">
                <a16:creationId xmlns:a16="http://schemas.microsoft.com/office/drawing/2014/main" id="{7542DEDC-0E09-C5C9-A452-D18B288D52F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8916" name="Slide Number Placeholder 5">
            <a:extLst>
              <a:ext uri="{FF2B5EF4-FFF2-40B4-BE49-F238E27FC236}">
                <a16:creationId xmlns:a16="http://schemas.microsoft.com/office/drawing/2014/main" id="{053D9591-CBC8-81D8-A8A0-152C3E1ADC7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A6CD9FE-0D6E-894C-BB28-D92F646FB36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52</a:t>
            </a:fld>
            <a:endParaRPr lang="en-US" altLang="en-US" sz="1400"/>
          </a:p>
        </p:txBody>
      </p:sp>
      <p:pic>
        <p:nvPicPr>
          <p:cNvPr id="38917" name="Picture 7">
            <a:extLst>
              <a:ext uri="{FF2B5EF4-FFF2-40B4-BE49-F238E27FC236}">
                <a16:creationId xmlns:a16="http://schemas.microsoft.com/office/drawing/2014/main" id="{E94E4836-D129-B474-C299-ECC0AFA75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774700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8" name="Picture 9">
            <a:extLst>
              <a:ext uri="{FF2B5EF4-FFF2-40B4-BE49-F238E27FC236}">
                <a16:creationId xmlns:a16="http://schemas.microsoft.com/office/drawing/2014/main" id="{ABD393CE-E3C3-E0F8-CBEF-1E0E5B37C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769938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8919" name="Straight Arrow Connector 11">
            <a:extLst>
              <a:ext uri="{FF2B5EF4-FFF2-40B4-BE49-F238E27FC236}">
                <a16:creationId xmlns:a16="http://schemas.microsoft.com/office/drawing/2014/main" id="{9BEBFEE5-E79C-C977-E82C-02F0960CC9AD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914400" y="2057400"/>
            <a:ext cx="4038600" cy="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920" name="Straight Arrow Connector 12">
            <a:extLst>
              <a:ext uri="{FF2B5EF4-FFF2-40B4-BE49-F238E27FC236}">
                <a16:creationId xmlns:a16="http://schemas.microsoft.com/office/drawing/2014/main" id="{154E0863-2EAD-7CDF-C0A9-48A3404B373F}"/>
              </a:ext>
            </a:extLst>
          </p:cNvPr>
          <p:cNvCxnSpPr>
            <a:cxnSpLocks/>
          </p:cNvCxnSpPr>
          <p:nvPr/>
        </p:nvCxnSpPr>
        <p:spPr bwMode="auto">
          <a:xfrm flipH="1">
            <a:off x="2286000" y="2743200"/>
            <a:ext cx="2667000" cy="3048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921" name="Straight Arrow Connector 13">
            <a:extLst>
              <a:ext uri="{FF2B5EF4-FFF2-40B4-BE49-F238E27FC236}">
                <a16:creationId xmlns:a16="http://schemas.microsoft.com/office/drawing/2014/main" id="{924B47DE-B765-4DEC-E7A0-A539B0831BF4}"/>
              </a:ext>
            </a:extLst>
          </p:cNvPr>
          <p:cNvCxnSpPr>
            <a:cxnSpLocks/>
          </p:cNvCxnSpPr>
          <p:nvPr/>
        </p:nvCxnSpPr>
        <p:spPr bwMode="auto">
          <a:xfrm flipH="1">
            <a:off x="1905000" y="3581400"/>
            <a:ext cx="3048000" cy="6858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8922" name="Picture 17">
            <a:extLst>
              <a:ext uri="{FF2B5EF4-FFF2-40B4-BE49-F238E27FC236}">
                <a16:creationId xmlns:a16="http://schemas.microsoft.com/office/drawing/2014/main" id="{94436E3C-043D-76D3-095B-9960C83A2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800" y="4276725"/>
            <a:ext cx="42926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23" name="Rounded Rectangle 14">
            <a:extLst>
              <a:ext uri="{FF2B5EF4-FFF2-40B4-BE49-F238E27FC236}">
                <a16:creationId xmlns:a16="http://schemas.microsoft.com/office/drawing/2014/main" id="{6A47EE40-91AC-511E-8615-F59186F1FF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700" y="3511550"/>
            <a:ext cx="800100" cy="14605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4" name="Rounded Rectangle 15">
            <a:extLst>
              <a:ext uri="{FF2B5EF4-FFF2-40B4-BE49-F238E27FC236}">
                <a16:creationId xmlns:a16="http://schemas.microsoft.com/office/drawing/2014/main" id="{682C556A-7DEA-A72D-0A20-8FB389E50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5715000"/>
            <a:ext cx="1752600" cy="1524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A561A-A503-534B-9D47-A8BE9403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700" y="0"/>
            <a:ext cx="6324600" cy="838200"/>
          </a:xfrm>
        </p:spPr>
        <p:txBody>
          <a:bodyPr/>
          <a:lstStyle/>
          <a:p>
            <a:pPr>
              <a:defRPr/>
            </a:pPr>
            <a:r>
              <a:rPr lang="en-US" dirty="0"/>
              <a:t>How to define and call?</a:t>
            </a:r>
          </a:p>
        </p:txBody>
      </p:sp>
      <p:sp>
        <p:nvSpPr>
          <p:cNvPr id="39938" name="Date Placeholder 3">
            <a:extLst>
              <a:ext uri="{FF2B5EF4-FFF2-40B4-BE49-F238E27FC236}">
                <a16:creationId xmlns:a16="http://schemas.microsoft.com/office/drawing/2014/main" id="{8C1759C2-5A7A-075E-4DA7-1E1A096D719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FBB6805-388A-7D4E-BA87-DF2D4605F0CC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39939" name="Footer Placeholder 4">
            <a:extLst>
              <a:ext uri="{FF2B5EF4-FFF2-40B4-BE49-F238E27FC236}">
                <a16:creationId xmlns:a16="http://schemas.microsoft.com/office/drawing/2014/main" id="{48A21562-B1DC-46DB-CCAD-54CBB68462A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9940" name="Slide Number Placeholder 5">
            <a:extLst>
              <a:ext uri="{FF2B5EF4-FFF2-40B4-BE49-F238E27FC236}">
                <a16:creationId xmlns:a16="http://schemas.microsoft.com/office/drawing/2014/main" id="{006447D2-55B1-E52F-33FA-A05637C6AFE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01B7679-20C7-2A48-91D7-65F93FF880E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53</a:t>
            </a:fld>
            <a:endParaRPr lang="en-US" altLang="en-US" sz="1400"/>
          </a:p>
        </p:txBody>
      </p:sp>
      <p:pic>
        <p:nvPicPr>
          <p:cNvPr id="39941" name="Picture 7">
            <a:extLst>
              <a:ext uri="{FF2B5EF4-FFF2-40B4-BE49-F238E27FC236}">
                <a16:creationId xmlns:a16="http://schemas.microsoft.com/office/drawing/2014/main" id="{F2CE672D-B4EA-607E-1C23-43085F63B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774700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42" name="Picture 9">
            <a:extLst>
              <a:ext uri="{FF2B5EF4-FFF2-40B4-BE49-F238E27FC236}">
                <a16:creationId xmlns:a16="http://schemas.microsoft.com/office/drawing/2014/main" id="{5D24F71B-E005-0F24-6FC8-7EDD755AE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769938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943" name="Straight Arrow Connector 12">
            <a:extLst>
              <a:ext uri="{FF2B5EF4-FFF2-40B4-BE49-F238E27FC236}">
                <a16:creationId xmlns:a16="http://schemas.microsoft.com/office/drawing/2014/main" id="{43DBE1B1-5497-4625-9C9E-FB90DF8C7B6B}"/>
              </a:ext>
            </a:extLst>
          </p:cNvPr>
          <p:cNvCxnSpPr>
            <a:cxnSpLocks/>
          </p:cNvCxnSpPr>
          <p:nvPr/>
        </p:nvCxnSpPr>
        <p:spPr bwMode="auto">
          <a:xfrm flipH="1">
            <a:off x="2286000" y="2743200"/>
            <a:ext cx="2667000" cy="304800"/>
          </a:xfrm>
          <a:prstGeom prst="straightConnector1">
            <a:avLst/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944" name="Straight Arrow Connector 13">
            <a:extLst>
              <a:ext uri="{FF2B5EF4-FFF2-40B4-BE49-F238E27FC236}">
                <a16:creationId xmlns:a16="http://schemas.microsoft.com/office/drawing/2014/main" id="{0CFD7FCB-6C36-4CDE-8D11-26D5AD5E4A76}"/>
              </a:ext>
            </a:extLst>
          </p:cNvPr>
          <p:cNvCxnSpPr>
            <a:cxnSpLocks/>
          </p:cNvCxnSpPr>
          <p:nvPr/>
        </p:nvCxnSpPr>
        <p:spPr bwMode="auto">
          <a:xfrm flipH="1">
            <a:off x="1905000" y="3581400"/>
            <a:ext cx="3048000" cy="685800"/>
          </a:xfrm>
          <a:prstGeom prst="straightConnector1">
            <a:avLst/>
          </a:prstGeom>
          <a:noFill/>
          <a:ln w="57150" algn="ctr">
            <a:solidFill>
              <a:srgbClr val="00B0F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9945" name="Picture 17">
            <a:extLst>
              <a:ext uri="{FF2B5EF4-FFF2-40B4-BE49-F238E27FC236}">
                <a16:creationId xmlns:a16="http://schemas.microsoft.com/office/drawing/2014/main" id="{575BCB34-2E26-5FA7-01E4-656457EC1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800" y="4276725"/>
            <a:ext cx="42926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6" name="Rounded Rectangle 14">
            <a:extLst>
              <a:ext uri="{FF2B5EF4-FFF2-40B4-BE49-F238E27FC236}">
                <a16:creationId xmlns:a16="http://schemas.microsoft.com/office/drawing/2014/main" id="{DD5BB536-D6F4-B5AE-B1CA-7F6B7FCE78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700" y="3511550"/>
            <a:ext cx="800100" cy="14605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47" name="Rounded Rectangle 15">
            <a:extLst>
              <a:ext uri="{FF2B5EF4-FFF2-40B4-BE49-F238E27FC236}">
                <a16:creationId xmlns:a16="http://schemas.microsoft.com/office/drawing/2014/main" id="{186CF574-C8EA-E84A-72A2-02A3E3515D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5715000"/>
            <a:ext cx="1752600" cy="1524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39948" name="Straight Arrow Connector 16">
            <a:extLst>
              <a:ext uri="{FF2B5EF4-FFF2-40B4-BE49-F238E27FC236}">
                <a16:creationId xmlns:a16="http://schemas.microsoft.com/office/drawing/2014/main" id="{914134FB-6A69-A8DD-FFB5-3F9DC1F23655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286000" y="5791200"/>
            <a:ext cx="1320800" cy="635000"/>
          </a:xfrm>
          <a:prstGeom prst="straightConnector1">
            <a:avLst/>
          </a:prstGeom>
          <a:noFill/>
          <a:ln w="57150" algn="ctr">
            <a:solidFill>
              <a:srgbClr val="00B0F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949" name="Straight Arrow Connector 18">
            <a:extLst>
              <a:ext uri="{FF2B5EF4-FFF2-40B4-BE49-F238E27FC236}">
                <a16:creationId xmlns:a16="http://schemas.microsoft.com/office/drawing/2014/main" id="{B9C4ECF0-A69D-8608-DCBC-19884F460748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540000" y="5737225"/>
            <a:ext cx="1063625" cy="536575"/>
          </a:xfrm>
          <a:prstGeom prst="straightConnector1">
            <a:avLst/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950" name="TextBox 10">
            <a:extLst>
              <a:ext uri="{FF2B5EF4-FFF2-40B4-BE49-F238E27FC236}">
                <a16:creationId xmlns:a16="http://schemas.microsoft.com/office/drawing/2014/main" id="{CDE27B36-5415-3572-1276-86EA54F217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3263" y="4929188"/>
            <a:ext cx="208915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AB7942"/>
                </a:solidFill>
              </a:rPr>
              <a:t>Memory Leak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AB7942"/>
                </a:solidFill>
              </a:rPr>
              <a:t>or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AB7942"/>
                </a:solidFill>
              </a:rPr>
              <a:t>Memory Fault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33AD5-AD4E-6C46-8A69-2F9DAD189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"/>
            <a:ext cx="73152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Constructors</a:t>
            </a:r>
          </a:p>
        </p:txBody>
      </p:sp>
      <p:sp>
        <p:nvSpPr>
          <p:cNvPr id="40962" name="Content Placeholder 2">
            <a:extLst>
              <a:ext uri="{FF2B5EF4-FFF2-40B4-BE49-F238E27FC236}">
                <a16:creationId xmlns:a16="http://schemas.microsoft.com/office/drawing/2014/main" id="{4919BC26-4C69-D5C2-9E6D-84E166ED4A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11811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Default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Do nothing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Copy Constructor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Allocate memory space for the constructor function argument, and copy the value into that space 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Move Constructor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Use the memory space of ( or being pointed by) the constructor function argument without copying</a:t>
            </a:r>
          </a:p>
        </p:txBody>
      </p:sp>
      <p:sp>
        <p:nvSpPr>
          <p:cNvPr id="40963" name="Date Placeholder 3">
            <a:extLst>
              <a:ext uri="{FF2B5EF4-FFF2-40B4-BE49-F238E27FC236}">
                <a16:creationId xmlns:a16="http://schemas.microsoft.com/office/drawing/2014/main" id="{184C3914-A282-2D84-D2EC-36E9F8721F3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F153587-F1A8-5540-B843-98710DBBB83A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0964" name="Footer Placeholder 4">
            <a:extLst>
              <a:ext uri="{FF2B5EF4-FFF2-40B4-BE49-F238E27FC236}">
                <a16:creationId xmlns:a16="http://schemas.microsoft.com/office/drawing/2014/main" id="{708A0CD0-1162-549E-BC36-CDC88506DD0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0965" name="Slide Number Placeholder 5">
            <a:extLst>
              <a:ext uri="{FF2B5EF4-FFF2-40B4-BE49-F238E27FC236}">
                <a16:creationId xmlns:a16="http://schemas.microsoft.com/office/drawing/2014/main" id="{F0605FBA-A13E-CFBE-E0F6-2EE0BB60822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246636D-D818-2C46-A99C-B0C1574183D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54</a:t>
            </a:fld>
            <a:endParaRPr lang="en-US" altLang="en-US" sz="1400"/>
          </a:p>
        </p:txBody>
      </p:sp>
      <p:sp>
        <p:nvSpPr>
          <p:cNvPr id="40966" name="TextBox 6">
            <a:extLst>
              <a:ext uri="{FF2B5EF4-FFF2-40B4-BE49-F238E27FC236}">
                <a16:creationId xmlns:a16="http://schemas.microsoft.com/office/drawing/2014/main" id="{D7758A3B-3D13-DDB7-6575-325056DD2F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1312863"/>
            <a:ext cx="266382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</a:rPr>
              <a:t>User-defined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00B050"/>
                </a:solidFill>
              </a:rPr>
              <a:t>Implicitly declared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33AD5-AD4E-6C46-8A69-2F9DAD189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"/>
            <a:ext cx="8378825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Implicitly-Declared Constructors</a:t>
            </a:r>
          </a:p>
        </p:txBody>
      </p:sp>
      <p:sp>
        <p:nvSpPr>
          <p:cNvPr id="41986" name="Content Placeholder 2">
            <a:extLst>
              <a:ext uri="{FF2B5EF4-FFF2-40B4-BE49-F238E27FC236}">
                <a16:creationId xmlns:a16="http://schemas.microsoft.com/office/drawing/2014/main" id="{BD83BBF0-9662-44F7-5B70-77C463B49C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11811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Default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Do nothing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Copy Constructor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Allocate memory space for the constructor function argument, and copy the value into that space 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Move Constructor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Use the memory space of ( or being pointed by) the constructor function argument without copying</a:t>
            </a:r>
          </a:p>
        </p:txBody>
      </p:sp>
      <p:sp>
        <p:nvSpPr>
          <p:cNvPr id="41987" name="Date Placeholder 3">
            <a:extLst>
              <a:ext uri="{FF2B5EF4-FFF2-40B4-BE49-F238E27FC236}">
                <a16:creationId xmlns:a16="http://schemas.microsoft.com/office/drawing/2014/main" id="{58379178-4189-26BE-C0B3-1FC12D7D0C9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C22D07D-08C8-074A-AD78-E1C361A404ED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1988" name="Footer Placeholder 4">
            <a:extLst>
              <a:ext uri="{FF2B5EF4-FFF2-40B4-BE49-F238E27FC236}">
                <a16:creationId xmlns:a16="http://schemas.microsoft.com/office/drawing/2014/main" id="{3D503C28-CD3C-07E2-FDA0-94C6C79797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1989" name="Slide Number Placeholder 5">
            <a:extLst>
              <a:ext uri="{FF2B5EF4-FFF2-40B4-BE49-F238E27FC236}">
                <a16:creationId xmlns:a16="http://schemas.microsoft.com/office/drawing/2014/main" id="{C6AB05B9-CA9C-5D75-980D-F2C891590C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CB2F3FA-FA1E-D74E-994F-66BAFACBE06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55</a:t>
            </a:fld>
            <a:endParaRPr lang="en-US" altLang="en-US" sz="140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Date Placeholder 3">
            <a:extLst>
              <a:ext uri="{FF2B5EF4-FFF2-40B4-BE49-F238E27FC236}">
                <a16:creationId xmlns:a16="http://schemas.microsoft.com/office/drawing/2014/main" id="{6B11D99A-F9AC-B2B9-960C-C38ADC22D9D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2E1C14B-C940-0941-973D-2744836B71C7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3010" name="Footer Placeholder 4">
            <a:extLst>
              <a:ext uri="{FF2B5EF4-FFF2-40B4-BE49-F238E27FC236}">
                <a16:creationId xmlns:a16="http://schemas.microsoft.com/office/drawing/2014/main" id="{864F1CF5-6117-A739-4111-6FFD3F6CF44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3011" name="Slide Number Placeholder 5">
            <a:extLst>
              <a:ext uri="{FF2B5EF4-FFF2-40B4-BE49-F238E27FC236}">
                <a16:creationId xmlns:a16="http://schemas.microsoft.com/office/drawing/2014/main" id="{2F9FC286-DC84-266C-3F2B-A3EEE2AD68A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9FFC8DE-9591-8B43-B6E4-E3E8E57929B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56</a:t>
            </a:fld>
            <a:endParaRPr lang="en-US" altLang="en-US" sz="1400"/>
          </a:p>
        </p:txBody>
      </p:sp>
      <p:pic>
        <p:nvPicPr>
          <p:cNvPr id="43012" name="Picture 7">
            <a:extLst>
              <a:ext uri="{FF2B5EF4-FFF2-40B4-BE49-F238E27FC236}">
                <a16:creationId xmlns:a16="http://schemas.microsoft.com/office/drawing/2014/main" id="{DE93CB88-6DD3-BA3E-BCF7-F6D5013FB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38200" y="-33338"/>
            <a:ext cx="11249025" cy="689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A561A-A503-534B-9D47-A8BE9403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8153400" cy="838200"/>
          </a:xfrm>
        </p:spPr>
        <p:txBody>
          <a:bodyPr/>
          <a:lstStyle/>
          <a:p>
            <a:pPr>
              <a:defRPr/>
            </a:pPr>
            <a:r>
              <a:rPr lang="en-US" dirty="0"/>
              <a:t>Constructors</a:t>
            </a:r>
          </a:p>
        </p:txBody>
      </p:sp>
      <p:sp>
        <p:nvSpPr>
          <p:cNvPr id="44034" name="Date Placeholder 3">
            <a:extLst>
              <a:ext uri="{FF2B5EF4-FFF2-40B4-BE49-F238E27FC236}">
                <a16:creationId xmlns:a16="http://schemas.microsoft.com/office/drawing/2014/main" id="{1BA5BF7B-F1F1-C04D-25C0-2E72B56277D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60C7A02-B812-7347-8641-195AE26AEF3F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4035" name="Footer Placeholder 4">
            <a:extLst>
              <a:ext uri="{FF2B5EF4-FFF2-40B4-BE49-F238E27FC236}">
                <a16:creationId xmlns:a16="http://schemas.microsoft.com/office/drawing/2014/main" id="{4A343EDA-0C9C-BFAB-D4B9-7173B49648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4036" name="Slide Number Placeholder 5">
            <a:extLst>
              <a:ext uri="{FF2B5EF4-FFF2-40B4-BE49-F238E27FC236}">
                <a16:creationId xmlns:a16="http://schemas.microsoft.com/office/drawing/2014/main" id="{4CE98D62-6133-4A63-7710-15A8A71E0E9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FEE69D0-C410-504A-A0EF-6CC8653A2F5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57</a:t>
            </a:fld>
            <a:endParaRPr lang="en-US" altLang="en-US" sz="1400"/>
          </a:p>
        </p:txBody>
      </p:sp>
      <p:pic>
        <p:nvPicPr>
          <p:cNvPr id="44037" name="Picture 7">
            <a:extLst>
              <a:ext uri="{FF2B5EF4-FFF2-40B4-BE49-F238E27FC236}">
                <a16:creationId xmlns:a16="http://schemas.microsoft.com/office/drawing/2014/main" id="{444E70A7-347F-8775-6C0E-60DDD94383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774700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Date Placeholder 3">
            <a:extLst>
              <a:ext uri="{FF2B5EF4-FFF2-40B4-BE49-F238E27FC236}">
                <a16:creationId xmlns:a16="http://schemas.microsoft.com/office/drawing/2014/main" id="{1C0986F6-647B-E2C3-A39E-B8F9A5C9CE5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E1DAABD-0722-C54C-BD1E-C133C073C780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5058" name="Footer Placeholder 4">
            <a:extLst>
              <a:ext uri="{FF2B5EF4-FFF2-40B4-BE49-F238E27FC236}">
                <a16:creationId xmlns:a16="http://schemas.microsoft.com/office/drawing/2014/main" id="{2AE8205D-71B6-231B-D28E-E6EDE93E1B8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5059" name="Slide Number Placeholder 5">
            <a:extLst>
              <a:ext uri="{FF2B5EF4-FFF2-40B4-BE49-F238E27FC236}">
                <a16:creationId xmlns:a16="http://schemas.microsoft.com/office/drawing/2014/main" id="{0335FFA4-DCD4-C57A-64F7-324DA31F863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5573B44-DEDE-0D49-97E4-B844FF17A30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58</a:t>
            </a:fld>
            <a:endParaRPr lang="en-US" altLang="en-US" sz="1400"/>
          </a:p>
        </p:txBody>
      </p:sp>
      <p:pic>
        <p:nvPicPr>
          <p:cNvPr id="45060" name="Picture 7">
            <a:extLst>
              <a:ext uri="{FF2B5EF4-FFF2-40B4-BE49-F238E27FC236}">
                <a16:creationId xmlns:a16="http://schemas.microsoft.com/office/drawing/2014/main" id="{90E9BA78-06C7-97EC-D233-E58D509A9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774700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61" name="Picture 9">
            <a:extLst>
              <a:ext uri="{FF2B5EF4-FFF2-40B4-BE49-F238E27FC236}">
                <a16:creationId xmlns:a16="http://schemas.microsoft.com/office/drawing/2014/main" id="{EB36EAFD-3E63-2F90-B3DC-6144B5EA1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900" y="4070350"/>
            <a:ext cx="42926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4F3D859-3CB8-5042-88C1-C6F380577B7C}"/>
              </a:ext>
            </a:extLst>
          </p:cNvPr>
          <p:cNvSpPr/>
          <p:nvPr/>
        </p:nvSpPr>
        <p:spPr bwMode="auto">
          <a:xfrm>
            <a:off x="304800" y="1981200"/>
            <a:ext cx="3962400" cy="4038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2C4DE50-4E3C-A148-AC64-EF09BEFC76B3}"/>
              </a:ext>
            </a:extLst>
          </p:cNvPr>
          <p:cNvSpPr txBox="1">
            <a:spLocks/>
          </p:cNvSpPr>
          <p:nvPr/>
        </p:nvSpPr>
        <p:spPr bwMode="auto">
          <a:xfrm>
            <a:off x="609600" y="0"/>
            <a:ext cx="8153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9pPr>
          </a:lstStyle>
          <a:p>
            <a:pPr>
              <a:defRPr/>
            </a:pPr>
            <a:r>
              <a:rPr lang="en-US" kern="0" dirty="0"/>
              <a:t>Implicitly-declared Constructors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Date Placeholder 3">
            <a:extLst>
              <a:ext uri="{FF2B5EF4-FFF2-40B4-BE49-F238E27FC236}">
                <a16:creationId xmlns:a16="http://schemas.microsoft.com/office/drawing/2014/main" id="{9C599488-CF54-E20F-1341-CB803691A930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57C9A1D-3C16-6244-8E99-AE3D4AEA528E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6082" name="Footer Placeholder 4">
            <a:extLst>
              <a:ext uri="{FF2B5EF4-FFF2-40B4-BE49-F238E27FC236}">
                <a16:creationId xmlns:a16="http://schemas.microsoft.com/office/drawing/2014/main" id="{BB86BB0D-2230-53A0-7F39-B19B43CF5F0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6083" name="Slide Number Placeholder 5">
            <a:extLst>
              <a:ext uri="{FF2B5EF4-FFF2-40B4-BE49-F238E27FC236}">
                <a16:creationId xmlns:a16="http://schemas.microsoft.com/office/drawing/2014/main" id="{3B5DD217-6383-ED04-A69C-5BC2D0F430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682714E-EF73-5A42-B946-D9128F16AB2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59</a:t>
            </a:fld>
            <a:endParaRPr lang="en-US" altLang="en-US" sz="1400"/>
          </a:p>
        </p:txBody>
      </p:sp>
      <p:pic>
        <p:nvPicPr>
          <p:cNvPr id="46084" name="Picture 7">
            <a:extLst>
              <a:ext uri="{FF2B5EF4-FFF2-40B4-BE49-F238E27FC236}">
                <a16:creationId xmlns:a16="http://schemas.microsoft.com/office/drawing/2014/main" id="{8C107758-8ABE-DCF1-4C98-F2603110C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774700"/>
            <a:ext cx="9296400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5" name="Picture 9">
            <a:extLst>
              <a:ext uri="{FF2B5EF4-FFF2-40B4-BE49-F238E27FC236}">
                <a16:creationId xmlns:a16="http://schemas.microsoft.com/office/drawing/2014/main" id="{4AD083FF-1A22-361A-DB41-3F765F35F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900" y="4070350"/>
            <a:ext cx="42926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4F3D859-3CB8-5042-88C1-C6F380577B7C}"/>
              </a:ext>
            </a:extLst>
          </p:cNvPr>
          <p:cNvSpPr/>
          <p:nvPr/>
        </p:nvSpPr>
        <p:spPr bwMode="auto">
          <a:xfrm>
            <a:off x="304800" y="1981200"/>
            <a:ext cx="3962400" cy="4038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2C4DE50-4E3C-A148-AC64-EF09BEFC76B3}"/>
              </a:ext>
            </a:extLst>
          </p:cNvPr>
          <p:cNvSpPr txBox="1">
            <a:spLocks/>
          </p:cNvSpPr>
          <p:nvPr/>
        </p:nvSpPr>
        <p:spPr bwMode="auto">
          <a:xfrm>
            <a:off x="609600" y="0"/>
            <a:ext cx="8153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9pPr>
          </a:lstStyle>
          <a:p>
            <a:pPr>
              <a:defRPr/>
            </a:pPr>
            <a:r>
              <a:rPr lang="en-US" kern="0" dirty="0"/>
              <a:t>Implicitly-declared Constructors</a:t>
            </a:r>
          </a:p>
        </p:txBody>
      </p:sp>
      <p:pic>
        <p:nvPicPr>
          <p:cNvPr id="46088" name="Picture 6">
            <a:extLst>
              <a:ext uri="{FF2B5EF4-FFF2-40B4-BE49-F238E27FC236}">
                <a16:creationId xmlns:a16="http://schemas.microsoft.com/office/drawing/2014/main" id="{3FC7929F-2A12-9A7B-237C-3048B0E22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750" y="2106613"/>
            <a:ext cx="7543800" cy="184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&quot;No&quot; Symbol 8">
            <a:extLst>
              <a:ext uri="{FF2B5EF4-FFF2-40B4-BE49-F238E27FC236}">
                <a16:creationId xmlns:a16="http://schemas.microsoft.com/office/drawing/2014/main" id="{FEBA8750-8219-4546-9CFD-8B2ED6316BB3}"/>
              </a:ext>
            </a:extLst>
          </p:cNvPr>
          <p:cNvSpPr/>
          <p:nvPr/>
        </p:nvSpPr>
        <p:spPr bwMode="auto">
          <a:xfrm>
            <a:off x="6705600" y="3200400"/>
            <a:ext cx="990600" cy="869950"/>
          </a:xfrm>
          <a:prstGeom prst="noSmoking">
            <a:avLst/>
          </a:prstGeom>
          <a:solidFill>
            <a:srgbClr val="FF0000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Date Placeholder 3">
            <a:extLst>
              <a:ext uri="{FF2B5EF4-FFF2-40B4-BE49-F238E27FC236}">
                <a16:creationId xmlns:a16="http://schemas.microsoft.com/office/drawing/2014/main" id="{D13AA8E0-66B9-1EAB-4273-771713E4196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6044FAB-EC74-5044-83EE-045AA21D36C8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1506" name="Footer Placeholder 4">
            <a:extLst>
              <a:ext uri="{FF2B5EF4-FFF2-40B4-BE49-F238E27FC236}">
                <a16:creationId xmlns:a16="http://schemas.microsoft.com/office/drawing/2014/main" id="{47966144-BA8A-981B-C183-971AE90DABF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32F05C5E-4647-6A6D-0192-5058E22E013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00A6BE8-EA8F-394C-8817-727D87384A2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en-US" sz="1400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AC7AA54A-0D87-D846-8819-1734159A96A8}"/>
              </a:ext>
            </a:extLst>
          </p:cNvPr>
          <p:cNvSpPr/>
          <p:nvPr/>
        </p:nvSpPr>
        <p:spPr bwMode="auto">
          <a:xfrm>
            <a:off x="417513" y="3111500"/>
            <a:ext cx="4876800" cy="3581400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</p:txBody>
      </p:sp>
      <p:pic>
        <p:nvPicPr>
          <p:cNvPr id="21509" name="Picture 12">
            <a:extLst>
              <a:ext uri="{FF2B5EF4-FFF2-40B4-BE49-F238E27FC236}">
                <a16:creationId xmlns:a16="http://schemas.microsoft.com/office/drawing/2014/main" id="{D4633749-1A5D-107C-D203-498B7BE11B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650" y="3759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0" name="Picture 14">
            <a:extLst>
              <a:ext uri="{FF2B5EF4-FFF2-40B4-BE49-F238E27FC236}">
                <a16:creationId xmlns:a16="http://schemas.microsoft.com/office/drawing/2014/main" id="{76F0164F-3BD8-41EF-E464-F29384B91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600" y="3538538"/>
            <a:ext cx="8223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1" name="Picture 16">
            <a:extLst>
              <a:ext uri="{FF2B5EF4-FFF2-40B4-BE49-F238E27FC236}">
                <a16:creationId xmlns:a16="http://schemas.microsoft.com/office/drawing/2014/main" id="{2E18CBC4-118F-44BC-853A-32F5C82B7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3729038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2" name="Picture 18">
            <a:extLst>
              <a:ext uri="{FF2B5EF4-FFF2-40B4-BE49-F238E27FC236}">
                <a16:creationId xmlns:a16="http://schemas.microsoft.com/office/drawing/2014/main" id="{ACF9310C-657C-5814-EC2C-0E5951F9B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3448050"/>
            <a:ext cx="15811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3" name="Picture 20">
            <a:extLst>
              <a:ext uri="{FF2B5EF4-FFF2-40B4-BE49-F238E27FC236}">
                <a16:creationId xmlns:a16="http://schemas.microsoft.com/office/drawing/2014/main" id="{B6097D01-67DB-C47F-1CC8-47063AF12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5260975"/>
            <a:ext cx="877887" cy="8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4" name="Picture 22">
            <a:extLst>
              <a:ext uri="{FF2B5EF4-FFF2-40B4-BE49-F238E27FC236}">
                <a16:creationId xmlns:a16="http://schemas.microsoft.com/office/drawing/2014/main" id="{D03D9FD6-5AB5-90C4-46C2-FC860B2CF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5" y="5265738"/>
            <a:ext cx="842963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5" name="Picture 24">
            <a:extLst>
              <a:ext uri="{FF2B5EF4-FFF2-40B4-BE49-F238E27FC236}">
                <a16:creationId xmlns:a16="http://schemas.microsoft.com/office/drawing/2014/main" id="{5FEA216E-DCED-6ABD-5840-F364D8285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5324475"/>
            <a:ext cx="84772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6" name="TextBox 25">
            <a:extLst>
              <a:ext uri="{FF2B5EF4-FFF2-40B4-BE49-F238E27FC236}">
                <a16:creationId xmlns:a16="http://schemas.microsoft.com/office/drawing/2014/main" id="{23CA9ECF-77C1-BF74-9840-885B35D6B2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8850"/>
            <a:ext cx="2387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70C0"/>
                </a:solidFill>
              </a:rPr>
              <a:t>a complex system</a:t>
            </a:r>
            <a:endParaRPr lang="en-US" altLang="en-US" sz="2400"/>
          </a:p>
        </p:txBody>
      </p:sp>
      <p:pic>
        <p:nvPicPr>
          <p:cNvPr id="21517" name="Picture 26">
            <a:extLst>
              <a:ext uri="{FF2B5EF4-FFF2-40B4-BE49-F238E27FC236}">
                <a16:creationId xmlns:a16="http://schemas.microsoft.com/office/drawing/2014/main" id="{575FC63C-7DB6-486D-C6F2-A2DF328B5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8" name="Picture 27">
            <a:extLst>
              <a:ext uri="{FF2B5EF4-FFF2-40B4-BE49-F238E27FC236}">
                <a16:creationId xmlns:a16="http://schemas.microsoft.com/office/drawing/2014/main" id="{32724B23-8B54-7998-E870-8B6A08D4C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73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9" name="Rounded Rectangle 28">
            <a:extLst>
              <a:ext uri="{FF2B5EF4-FFF2-40B4-BE49-F238E27FC236}">
                <a16:creationId xmlns:a16="http://schemas.microsoft.com/office/drawing/2014/main" id="{4FB9AD87-065E-2B92-1695-92EDFA9EC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87338"/>
            <a:ext cx="1041400" cy="1090612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1520" name="Rounded Rectangle 29">
            <a:extLst>
              <a:ext uri="{FF2B5EF4-FFF2-40B4-BE49-F238E27FC236}">
                <a16:creationId xmlns:a16="http://schemas.microsoft.com/office/drawing/2014/main" id="{71F7F2EB-AF02-4080-8BE1-9E20E0C66E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431925"/>
            <a:ext cx="1041400" cy="1090613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1521" name="Up Arrow 30">
            <a:extLst>
              <a:ext uri="{FF2B5EF4-FFF2-40B4-BE49-F238E27FC236}">
                <a16:creationId xmlns:a16="http://schemas.microsoft.com/office/drawing/2014/main" id="{DB053D0C-F7BF-BF3D-F9BA-833AE2E196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038" y="2565400"/>
            <a:ext cx="258762" cy="939800"/>
          </a:xfrm>
          <a:prstGeom prst="upArrow">
            <a:avLst>
              <a:gd name="adj1" fmla="val 50000"/>
              <a:gd name="adj2" fmla="val 50141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1522" name="TextBox 31">
            <a:extLst>
              <a:ext uri="{FF2B5EF4-FFF2-40B4-BE49-F238E27FC236}">
                <a16:creationId xmlns:a16="http://schemas.microsoft.com/office/drawing/2014/main" id="{D89E336E-2233-CA08-88DF-4A68546ACC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9350" y="2598738"/>
            <a:ext cx="9842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Object-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Oriented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Modeling</a:t>
            </a:r>
          </a:p>
        </p:txBody>
      </p:sp>
      <p:sp>
        <p:nvSpPr>
          <p:cNvPr id="21523" name="TextBox 32">
            <a:extLst>
              <a:ext uri="{FF2B5EF4-FFF2-40B4-BE49-F238E27FC236}">
                <a16:creationId xmlns:a16="http://schemas.microsoft.com/office/drawing/2014/main" id="{6632E7F5-B9B7-64E2-3CA2-D254E1891B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457200"/>
            <a:ext cx="20288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Box;</a:t>
            </a:r>
          </a:p>
        </p:txBody>
      </p:sp>
      <p:sp>
        <p:nvSpPr>
          <p:cNvPr id="21524" name="TextBox 33">
            <a:extLst>
              <a:ext uri="{FF2B5EF4-FFF2-40B4-BE49-F238E27FC236}">
                <a16:creationId xmlns:a16="http://schemas.microsoft.com/office/drawing/2014/main" id="{7B5D600F-F0C0-DCD3-A121-80F75129F7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1600200"/>
            <a:ext cx="2581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Person;</a:t>
            </a:r>
          </a:p>
        </p:txBody>
      </p:sp>
      <p:sp>
        <p:nvSpPr>
          <p:cNvPr id="21525" name="TextBox 34">
            <a:extLst>
              <a:ext uri="{FF2B5EF4-FFF2-40B4-BE49-F238E27FC236}">
                <a16:creationId xmlns:a16="http://schemas.microsoft.com/office/drawing/2014/main" id="{E38449DE-2B8B-A0B7-290E-0238F9E6F8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1600"/>
            <a:ext cx="2252663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class Box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mb_func(…);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21526" name="TextBox 35">
            <a:extLst>
              <a:ext uri="{FF2B5EF4-FFF2-40B4-BE49-F238E27FC236}">
                <a16:creationId xmlns:a16="http://schemas.microsoft.com/office/drawing/2014/main" id="{E1FA23DB-E17C-585E-E10D-7FA803E0CA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101600"/>
            <a:ext cx="2803525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Box::mb_func(…)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// implementation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1527" name="Up Arrow 36">
            <a:extLst>
              <a:ext uri="{FF2B5EF4-FFF2-40B4-BE49-F238E27FC236}">
                <a16:creationId xmlns:a16="http://schemas.microsoft.com/office/drawing/2014/main" id="{47B634E8-93B2-B8DA-2185-FD345D48EC85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432175" y="536576"/>
            <a:ext cx="230187" cy="525462"/>
          </a:xfrm>
          <a:prstGeom prst="upArrow">
            <a:avLst>
              <a:gd name="adj1" fmla="val 50000"/>
              <a:gd name="adj2" fmla="val 49978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1528" name="TextBox 37">
            <a:extLst>
              <a:ext uri="{FF2B5EF4-FFF2-40B4-BE49-F238E27FC236}">
                <a16:creationId xmlns:a16="http://schemas.microsoft.com/office/drawing/2014/main" id="{66D64AE5-BE8A-F77A-38BD-5540EB8F41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3940175"/>
            <a:ext cx="2803525" cy="23082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main.cpp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main 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Box firstBox {…};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1529" name="Rectangle 38">
            <a:extLst>
              <a:ext uri="{FF2B5EF4-FFF2-40B4-BE49-F238E27FC236}">
                <a16:creationId xmlns:a16="http://schemas.microsoft.com/office/drawing/2014/main" id="{6475A7AD-CD47-4C67-C7FE-7576812291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119313"/>
            <a:ext cx="2971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Box.cpp</a:t>
            </a:r>
          </a:p>
        </p:txBody>
      </p:sp>
      <p:sp>
        <p:nvSpPr>
          <p:cNvPr id="21530" name="Rectangle 39">
            <a:extLst>
              <a:ext uri="{FF2B5EF4-FFF2-40B4-BE49-F238E27FC236}">
                <a16:creationId xmlns:a16="http://schemas.microsoft.com/office/drawing/2014/main" id="{D2E8C8DB-623D-8B52-7EC8-883A4F2D70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605213"/>
            <a:ext cx="2971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main.cpp</a:t>
            </a:r>
          </a:p>
        </p:txBody>
      </p:sp>
      <p:sp>
        <p:nvSpPr>
          <p:cNvPr id="21531" name="TextBox 50">
            <a:extLst>
              <a:ext uri="{FF2B5EF4-FFF2-40B4-BE49-F238E27FC236}">
                <a16:creationId xmlns:a16="http://schemas.microsoft.com/office/drawing/2014/main" id="{63B2952D-2F5A-15F5-FCC6-DCEDB696E1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0288" y="2851150"/>
            <a:ext cx="1004887" cy="368300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compiler</a:t>
            </a:r>
          </a:p>
        </p:txBody>
      </p:sp>
      <p:cxnSp>
        <p:nvCxnSpPr>
          <p:cNvPr id="21532" name="Curved Connector 53">
            <a:extLst>
              <a:ext uri="{FF2B5EF4-FFF2-40B4-BE49-F238E27FC236}">
                <a16:creationId xmlns:a16="http://schemas.microsoft.com/office/drawing/2014/main" id="{0058F57D-E26B-4451-1EB8-EC485F9B6D5C}"/>
              </a:ext>
            </a:extLst>
          </p:cNvPr>
          <p:cNvCxnSpPr>
            <a:cxnSpLocks/>
            <a:stCxn id="21517" idx="3"/>
            <a:endCxn id="7" idx="3"/>
          </p:cNvCxnSpPr>
          <p:nvPr/>
        </p:nvCxnSpPr>
        <p:spPr bwMode="auto">
          <a:xfrm>
            <a:off x="1193800" y="825500"/>
            <a:ext cx="1662113" cy="24907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33" name="Curved Connector 54">
            <a:extLst>
              <a:ext uri="{FF2B5EF4-FFF2-40B4-BE49-F238E27FC236}">
                <a16:creationId xmlns:a16="http://schemas.microsoft.com/office/drawing/2014/main" id="{E4505DC2-5618-3276-0692-123003CEE835}"/>
              </a:ext>
            </a:extLst>
          </p:cNvPr>
          <p:cNvCxnSpPr>
            <a:cxnSpLocks/>
            <a:stCxn id="21518" idx="3"/>
            <a:endCxn id="7" idx="3"/>
          </p:cNvCxnSpPr>
          <p:nvPr/>
        </p:nvCxnSpPr>
        <p:spPr bwMode="auto">
          <a:xfrm>
            <a:off x="1270000" y="1993900"/>
            <a:ext cx="1585913" cy="13223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66B6B83-C092-814F-94AD-52B93BBECA01}"/>
              </a:ext>
            </a:extLst>
          </p:cNvPr>
          <p:cNvSpPr txBox="1"/>
          <p:nvPr/>
        </p:nvSpPr>
        <p:spPr>
          <a:xfrm>
            <a:off x="2022475" y="2413000"/>
            <a:ext cx="1319213" cy="3683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7030A0"/>
            </a:solidFill>
            <a:prstDash val="sysDash"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800" dirty="0"/>
              <a:t>digital twin</a:t>
            </a:r>
          </a:p>
        </p:txBody>
      </p:sp>
      <p:pic>
        <p:nvPicPr>
          <p:cNvPr id="21535" name="Picture 60">
            <a:extLst>
              <a:ext uri="{FF2B5EF4-FFF2-40B4-BE49-F238E27FC236}">
                <a16:creationId xmlns:a16="http://schemas.microsoft.com/office/drawing/2014/main" id="{A33CEE43-2035-C514-8087-3BB6D839C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413" y="24082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36" name="TextBox 61">
            <a:extLst>
              <a:ext uri="{FF2B5EF4-FFF2-40B4-BE49-F238E27FC236}">
                <a16:creationId xmlns:a16="http://schemas.microsoft.com/office/drawing/2014/main" id="{04FBD6B5-EDB9-6900-D497-2BFD5C12D2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8213" y="2362200"/>
            <a:ext cx="1550987" cy="369888"/>
          </a:xfrm>
          <a:prstGeom prst="rect">
            <a:avLst/>
          </a:prstGeom>
          <a:noFill/>
          <a:ln w="12700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object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</a:p>
        </p:txBody>
      </p:sp>
      <p:sp>
        <p:nvSpPr>
          <p:cNvPr id="63" name="Left-Right-Up Arrow 62">
            <a:extLst>
              <a:ext uri="{FF2B5EF4-FFF2-40B4-BE49-F238E27FC236}">
                <a16:creationId xmlns:a16="http://schemas.microsoft.com/office/drawing/2014/main" id="{774248E2-6714-DD47-928C-30A97AA52DB4}"/>
              </a:ext>
            </a:extLst>
          </p:cNvPr>
          <p:cNvSpPr/>
          <p:nvPr/>
        </p:nvSpPr>
        <p:spPr bwMode="auto">
          <a:xfrm>
            <a:off x="3468688" y="4953000"/>
            <a:ext cx="874712" cy="533400"/>
          </a:xfrm>
          <a:prstGeom prst="leftRightUp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Date Placeholder 3">
            <a:extLst>
              <a:ext uri="{FF2B5EF4-FFF2-40B4-BE49-F238E27FC236}">
                <a16:creationId xmlns:a16="http://schemas.microsoft.com/office/drawing/2014/main" id="{CBDF9426-2009-6A9F-BEE7-03DF10CD45D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498820F-3C67-FD47-9E0C-0BE5615EE4AA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7106" name="Footer Placeholder 4">
            <a:extLst>
              <a:ext uri="{FF2B5EF4-FFF2-40B4-BE49-F238E27FC236}">
                <a16:creationId xmlns:a16="http://schemas.microsoft.com/office/drawing/2014/main" id="{E219E4FF-7337-24DF-4231-883D35A7807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7107" name="Slide Number Placeholder 5">
            <a:extLst>
              <a:ext uri="{FF2B5EF4-FFF2-40B4-BE49-F238E27FC236}">
                <a16:creationId xmlns:a16="http://schemas.microsoft.com/office/drawing/2014/main" id="{6303806C-24EF-919F-5D43-5F609CB2AA3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2AFFC70-A48F-A74E-8E8F-F8D591C1ECC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60</a:t>
            </a:fld>
            <a:endParaRPr lang="en-US" altLang="en-US" sz="1400"/>
          </a:p>
        </p:txBody>
      </p:sp>
      <p:pic>
        <p:nvPicPr>
          <p:cNvPr id="47108" name="Picture 7">
            <a:extLst>
              <a:ext uri="{FF2B5EF4-FFF2-40B4-BE49-F238E27FC236}">
                <a16:creationId xmlns:a16="http://schemas.microsoft.com/office/drawing/2014/main" id="{A4649531-C4E8-2501-FAF2-253C6C8780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-152400"/>
            <a:ext cx="12134850" cy="754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Date Placeholder 3">
            <a:extLst>
              <a:ext uri="{FF2B5EF4-FFF2-40B4-BE49-F238E27FC236}">
                <a16:creationId xmlns:a16="http://schemas.microsoft.com/office/drawing/2014/main" id="{93D40F17-04B9-F00F-484A-DEE6E1CB416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F0FDCC3-0715-E347-B30C-670E10608420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8130" name="Footer Placeholder 4">
            <a:extLst>
              <a:ext uri="{FF2B5EF4-FFF2-40B4-BE49-F238E27FC236}">
                <a16:creationId xmlns:a16="http://schemas.microsoft.com/office/drawing/2014/main" id="{F7AE886B-CCC8-C240-3FAA-494CEB7AFE1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8131" name="Slide Number Placeholder 5">
            <a:extLst>
              <a:ext uri="{FF2B5EF4-FFF2-40B4-BE49-F238E27FC236}">
                <a16:creationId xmlns:a16="http://schemas.microsoft.com/office/drawing/2014/main" id="{237E62BB-7CF6-F52A-1E5C-A7046ECB03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F17A766-3F79-B34F-86EF-3228603C6A6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61</a:t>
            </a:fld>
            <a:endParaRPr lang="en-US" altLang="en-US" sz="1400"/>
          </a:p>
        </p:txBody>
      </p:sp>
      <p:pic>
        <p:nvPicPr>
          <p:cNvPr id="48132" name="Picture 7">
            <a:extLst>
              <a:ext uri="{FF2B5EF4-FFF2-40B4-BE49-F238E27FC236}">
                <a16:creationId xmlns:a16="http://schemas.microsoft.com/office/drawing/2014/main" id="{B3F6525B-59DF-0827-6A62-1AEB6870E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-152400"/>
            <a:ext cx="12134850" cy="754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3" name="Picture 9">
            <a:extLst>
              <a:ext uri="{FF2B5EF4-FFF2-40B4-BE49-F238E27FC236}">
                <a16:creationId xmlns:a16="http://schemas.microsoft.com/office/drawing/2014/main" id="{AB6211F2-9C1F-00D0-1F51-CBE821599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143000"/>
            <a:ext cx="13115925" cy="815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4" name="Rounded Rectangle 1">
            <a:extLst>
              <a:ext uri="{FF2B5EF4-FFF2-40B4-BE49-F238E27FC236}">
                <a16:creationId xmlns:a16="http://schemas.microsoft.com/office/drawing/2014/main" id="{BFA2646D-7C29-3ECC-4297-A001AE3AAD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3124200"/>
            <a:ext cx="381000" cy="2286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02D9367-0932-7140-8B1B-BA4CBFED7916}"/>
              </a:ext>
            </a:extLst>
          </p:cNvPr>
          <p:cNvSpPr/>
          <p:nvPr/>
        </p:nvSpPr>
        <p:spPr bwMode="auto">
          <a:xfrm>
            <a:off x="3505200" y="2590800"/>
            <a:ext cx="5105400" cy="24384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8100" cap="flat" cmpd="sng" algn="ctr">
            <a:noFill/>
            <a:prstDash val="sysDash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3EF370-6ED0-934D-BFF6-211CF1899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04800"/>
            <a:ext cx="7924800" cy="1143000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Default Constructors and Assignments</a:t>
            </a:r>
            <a:br>
              <a:rPr lang="en-US" sz="3200" dirty="0"/>
            </a:br>
            <a:r>
              <a:rPr lang="en-US" sz="3200" dirty="0"/>
              <a:t>(also Destructors, Chapter 12, pp 374-380)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49155" name="Date Placeholder 3">
            <a:extLst>
              <a:ext uri="{FF2B5EF4-FFF2-40B4-BE49-F238E27FC236}">
                <a16:creationId xmlns:a16="http://schemas.microsoft.com/office/drawing/2014/main" id="{7DC7C28C-3A95-3D4B-448F-0E7263618AB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A614B71-C7E1-594A-ABB7-30FE021976D5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49156" name="Footer Placeholder 4">
            <a:extLst>
              <a:ext uri="{FF2B5EF4-FFF2-40B4-BE49-F238E27FC236}">
                <a16:creationId xmlns:a16="http://schemas.microsoft.com/office/drawing/2014/main" id="{7FF3CD54-20E5-D88C-C9D4-26D22B9775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9157" name="Slide Number Placeholder 5">
            <a:extLst>
              <a:ext uri="{FF2B5EF4-FFF2-40B4-BE49-F238E27FC236}">
                <a16:creationId xmlns:a16="http://schemas.microsoft.com/office/drawing/2014/main" id="{CCEDA1DA-7E5E-4352-5A1C-1066B71BFE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8D3011D-A038-B84A-A745-CDD7296F4FC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62</a:t>
            </a:fld>
            <a:endParaRPr lang="en-US" altLang="en-US" sz="1400"/>
          </a:p>
        </p:txBody>
      </p:sp>
      <p:sp>
        <p:nvSpPr>
          <p:cNvPr id="49158" name="Rectangle 6">
            <a:extLst>
              <a:ext uri="{FF2B5EF4-FFF2-40B4-BE49-F238E27FC236}">
                <a16:creationId xmlns:a16="http://schemas.microsoft.com/office/drawing/2014/main" id="{81F894D0-F81E-E374-2D04-809E743FF4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295400"/>
            <a:ext cx="1905000" cy="1477963"/>
          </a:xfrm>
          <a:prstGeom prst="rect">
            <a:avLst/>
          </a:prstGeom>
          <a:noFill/>
          <a:ln w="57150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class Data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 int value;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}; </a:t>
            </a:r>
          </a:p>
        </p:txBody>
      </p:sp>
      <p:sp>
        <p:nvSpPr>
          <p:cNvPr id="49159" name="Rectangle 7">
            <a:extLst>
              <a:ext uri="{FF2B5EF4-FFF2-40B4-BE49-F238E27FC236}">
                <a16:creationId xmlns:a16="http://schemas.microsoft.com/office/drawing/2014/main" id="{CCC0DC85-D131-CBDB-2733-932D12EEB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1295400"/>
            <a:ext cx="5562600" cy="3970338"/>
          </a:xfrm>
          <a:prstGeom prst="rect">
            <a:avLst/>
          </a:prstGeom>
          <a:noFill/>
          <a:ln w="38100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class Data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{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 int value;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 </a:t>
            </a:r>
            <a:r>
              <a:rPr lang="en-US" altLang="en-US" sz="1800" b="1">
                <a:latin typeface="Courier" pitchFamily="2" charset="0"/>
              </a:rPr>
              <a:t>// defaults (implicitly declared)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Data();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00B050"/>
                </a:solidFill>
                <a:latin typeface="Courier" pitchFamily="2" charset="0"/>
              </a:rPr>
              <a:t>Data(const Data&amp; aData);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00B0F0"/>
                </a:solidFill>
                <a:latin typeface="Courier" pitchFamily="2" charset="0"/>
              </a:rPr>
              <a:t>Data(Data&amp;&amp; aData);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FF0000"/>
                </a:solidFill>
                <a:latin typeface="Courier" pitchFamily="2" charset="0"/>
              </a:rPr>
              <a:t>~Data();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1">
              <a:solidFill>
                <a:srgbClr val="7030A0"/>
              </a:solidFill>
              <a:latin typeface="Courier" pitchFamily="2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00B050"/>
                </a:solidFill>
                <a:latin typeface="Courier" pitchFamily="2" charset="0"/>
              </a:rPr>
              <a:t>Data&amp; operator=(const Data&amp; aData);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Courier" pitchFamily="2" charset="0"/>
              </a:rPr>
              <a:t>  </a:t>
            </a:r>
            <a:r>
              <a:rPr lang="en-US" altLang="en-US" sz="1800" b="1">
                <a:solidFill>
                  <a:srgbClr val="00B0F0"/>
                </a:solidFill>
                <a:latin typeface="Courier" pitchFamily="2" charset="0"/>
              </a:rPr>
              <a:t>Data&amp; operator=(const Data&amp;&amp; aData);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" pitchFamily="2" charset="0"/>
              </a:rPr>
              <a:t>};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042233-25FE-A64D-97EB-95C7A447EB10}"/>
              </a:ext>
            </a:extLst>
          </p:cNvPr>
          <p:cNvSpPr txBox="1"/>
          <p:nvPr/>
        </p:nvSpPr>
        <p:spPr>
          <a:xfrm>
            <a:off x="482600" y="3048000"/>
            <a:ext cx="2311400" cy="31702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b="1" dirty="0"/>
              <a:t>Implicitly-Declared</a:t>
            </a:r>
          </a:p>
          <a:p>
            <a:pPr>
              <a:defRPr/>
            </a:pPr>
            <a:r>
              <a:rPr lang="en-US" sz="2000" b="1" dirty="0"/>
              <a:t>Constructors</a:t>
            </a:r>
          </a:p>
          <a:p>
            <a:pPr>
              <a:defRPr/>
            </a:pPr>
            <a:endParaRPr lang="en-US" sz="2000" dirty="0"/>
          </a:p>
          <a:p>
            <a:pPr>
              <a:defRPr/>
            </a:pPr>
            <a:r>
              <a:rPr lang="en-US" sz="2000" dirty="0">
                <a:solidFill>
                  <a:srgbClr val="7030A0"/>
                </a:solidFill>
              </a:rPr>
              <a:t>Default Constructor</a:t>
            </a:r>
          </a:p>
          <a:p>
            <a:pPr>
              <a:defRPr/>
            </a:pPr>
            <a:r>
              <a:rPr lang="en-US" sz="2000" dirty="0">
                <a:solidFill>
                  <a:srgbClr val="00B050"/>
                </a:solidFill>
              </a:rPr>
              <a:t>Copy Constructor</a:t>
            </a:r>
          </a:p>
          <a:p>
            <a:pPr>
              <a:defRPr/>
            </a:pPr>
            <a:r>
              <a:rPr lang="en-US" sz="2000" dirty="0">
                <a:solidFill>
                  <a:srgbClr val="00B0F0"/>
                </a:solidFill>
              </a:rPr>
              <a:t>Move Constructor</a:t>
            </a:r>
          </a:p>
          <a:p>
            <a:pPr>
              <a:defRPr/>
            </a:pPr>
            <a:r>
              <a:rPr lang="en-US" sz="2000" dirty="0">
                <a:solidFill>
                  <a:srgbClr val="FF0000"/>
                </a:solidFill>
              </a:rPr>
              <a:t>Default Destructor</a:t>
            </a:r>
          </a:p>
          <a:p>
            <a:pPr>
              <a:defRPr/>
            </a:pPr>
            <a:endParaRPr lang="en-US" sz="2000" dirty="0">
              <a:solidFill>
                <a:srgbClr val="FF0000"/>
              </a:solidFill>
            </a:endParaRPr>
          </a:p>
          <a:p>
            <a:pPr>
              <a:defRPr/>
            </a:pPr>
            <a:r>
              <a:rPr lang="en-US" sz="2000" dirty="0">
                <a:solidFill>
                  <a:srgbClr val="00B050"/>
                </a:solidFill>
              </a:rPr>
              <a:t>Copy Assignment</a:t>
            </a:r>
          </a:p>
          <a:p>
            <a:pPr>
              <a:defRPr/>
            </a:pPr>
            <a:r>
              <a:rPr lang="en-US" sz="2000" dirty="0">
                <a:solidFill>
                  <a:srgbClr val="00B0F0"/>
                </a:solidFill>
              </a:rPr>
              <a:t>Move Assignment</a:t>
            </a:r>
          </a:p>
        </p:txBody>
      </p:sp>
      <p:sp>
        <p:nvSpPr>
          <p:cNvPr id="49161" name="TextBox 2">
            <a:extLst>
              <a:ext uri="{FF2B5EF4-FFF2-40B4-BE49-F238E27FC236}">
                <a16:creationId xmlns:a16="http://schemas.microsoft.com/office/drawing/2014/main" id="{56CC0A39-0088-4D49-D634-479E65C550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5321300"/>
            <a:ext cx="6553200" cy="1384300"/>
          </a:xfrm>
          <a:prstGeom prst="rect">
            <a:avLst/>
          </a:prstGeom>
          <a:solidFill>
            <a:srgbClr val="F8F899">
              <a:alpha val="7411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14350" indent="-514350"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 typeface="Arial" panose="020B0604020202020204" pitchFamily="34" charset="0"/>
              <a:buAutoNum type="arabicPeriod"/>
            </a:pPr>
            <a:r>
              <a:rPr lang="en-US" altLang="en-US" sz="2800">
                <a:solidFill>
                  <a:srgbClr val="C00000"/>
                </a:solidFill>
              </a:rPr>
              <a:t>Careful about using implicitly-declared Constructors or Assignments</a:t>
            </a:r>
          </a:p>
          <a:p>
            <a:pPr>
              <a:spcBef>
                <a:spcPct val="0"/>
              </a:spcBef>
              <a:buClrTx/>
              <a:buSzTx/>
              <a:buFont typeface="Arial" panose="020B0604020202020204" pitchFamily="34" charset="0"/>
              <a:buAutoNum type="arabicPeriod"/>
            </a:pPr>
            <a:r>
              <a:rPr lang="en-US" altLang="en-US" sz="2800">
                <a:solidFill>
                  <a:srgbClr val="C00000"/>
                </a:solidFill>
              </a:rPr>
              <a:t>Memory leak issue related to Destructors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2DA3B-DACB-D142-AC72-91E340C7E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04800"/>
            <a:ext cx="6934200" cy="762000"/>
          </a:xfrm>
        </p:spPr>
        <p:txBody>
          <a:bodyPr/>
          <a:lstStyle/>
          <a:p>
            <a:pPr>
              <a:defRPr/>
            </a:pPr>
            <a:r>
              <a:rPr lang="en-US" dirty="0"/>
              <a:t>Other topics in Chapter 12</a:t>
            </a:r>
          </a:p>
        </p:txBody>
      </p:sp>
      <p:sp>
        <p:nvSpPr>
          <p:cNvPr id="50178" name="Content Placeholder 2">
            <a:extLst>
              <a:ext uri="{FF2B5EF4-FFF2-40B4-BE49-F238E27FC236}">
                <a16:creationId xmlns:a16="http://schemas.microsoft.com/office/drawing/2014/main" id="{A3E42AB8-F136-911B-C1A3-0B79A7EF8AC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16002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Overloading </a:t>
            </a:r>
            <a:r>
              <a:rPr lang="en-US" altLang="en-US">
                <a:solidFill>
                  <a:srgbClr val="C00000"/>
                </a:solidFill>
                <a:ea typeface="ＭＳ Ｐゴシック" panose="020B0600070205080204" pitchFamily="34" charset="-128"/>
              </a:rPr>
              <a:t>Arithmetic</a:t>
            </a:r>
            <a:r>
              <a:rPr lang="en-US" altLang="en-US">
                <a:ea typeface="ＭＳ Ｐゴシック" panose="020B0600070205080204" pitchFamily="34" charset="-128"/>
              </a:rPr>
              <a:t> operators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Overloading the Subscript operator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Overloading Type conversions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Overloading Increment and Decrement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Function Objects</a:t>
            </a:r>
          </a:p>
        </p:txBody>
      </p:sp>
      <p:sp>
        <p:nvSpPr>
          <p:cNvPr id="50179" name="Date Placeholder 3">
            <a:extLst>
              <a:ext uri="{FF2B5EF4-FFF2-40B4-BE49-F238E27FC236}">
                <a16:creationId xmlns:a16="http://schemas.microsoft.com/office/drawing/2014/main" id="{77C1A626-5ED2-7C75-C836-8BDC9C60860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CB0B86B-FA11-FF43-9F02-C7B69AC8F8DE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50180" name="Footer Placeholder 4">
            <a:extLst>
              <a:ext uri="{FF2B5EF4-FFF2-40B4-BE49-F238E27FC236}">
                <a16:creationId xmlns:a16="http://schemas.microsoft.com/office/drawing/2014/main" id="{175C60B2-520A-6612-767E-CC5C76DB33B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0181" name="Slide Number Placeholder 5">
            <a:extLst>
              <a:ext uri="{FF2B5EF4-FFF2-40B4-BE49-F238E27FC236}">
                <a16:creationId xmlns:a16="http://schemas.microsoft.com/office/drawing/2014/main" id="{BE66C4DB-26BE-ABFB-5942-3B5F563A91C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65D4563-C8AA-9144-815F-08C371C81FE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63</a:t>
            </a:fld>
            <a:endParaRPr lang="en-US" altLang="en-US" sz="140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184CC-FA39-AD4E-AE27-CDA217067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topics</a:t>
            </a:r>
          </a:p>
        </p:txBody>
      </p:sp>
      <p:sp>
        <p:nvSpPr>
          <p:cNvPr id="51202" name="Content Placeholder 2">
            <a:extLst>
              <a:ext uri="{FF2B5EF4-FFF2-40B4-BE49-F238E27FC236}">
                <a16:creationId xmlns:a16="http://schemas.microsoft.com/office/drawing/2014/main" id="{8E2B92A1-888B-0CEF-1C9A-2A5E49891E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16002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Overloading Relational Operators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User-defined versus Implicitly-Declared Constructors and Assignments</a:t>
            </a:r>
          </a:p>
        </p:txBody>
      </p:sp>
      <p:sp>
        <p:nvSpPr>
          <p:cNvPr id="51203" name="Date Placeholder 3">
            <a:extLst>
              <a:ext uri="{FF2B5EF4-FFF2-40B4-BE49-F238E27FC236}">
                <a16:creationId xmlns:a16="http://schemas.microsoft.com/office/drawing/2014/main" id="{89A5F4DC-B53A-3E95-5E37-D9C15781B58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4FB19DA-BC16-914C-8A2E-826FFD07A150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51204" name="Footer Placeholder 4">
            <a:extLst>
              <a:ext uri="{FF2B5EF4-FFF2-40B4-BE49-F238E27FC236}">
                <a16:creationId xmlns:a16="http://schemas.microsoft.com/office/drawing/2014/main" id="{1EE21AD4-61D5-06DF-F719-61F5F2F71B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1205" name="Slide Number Placeholder 5">
            <a:extLst>
              <a:ext uri="{FF2B5EF4-FFF2-40B4-BE49-F238E27FC236}">
                <a16:creationId xmlns:a16="http://schemas.microsoft.com/office/drawing/2014/main" id="{5FC935C0-2237-CA85-6711-22F6B3EB292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1E6B386-288B-5942-BEFB-39F5A74E6235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64</a:t>
            </a:fld>
            <a:endParaRPr lang="en-US" altLang="en-US" sz="140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184CC-FA39-AD4E-AE27-CDA217067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topics</a:t>
            </a:r>
          </a:p>
        </p:txBody>
      </p:sp>
      <p:sp>
        <p:nvSpPr>
          <p:cNvPr id="52226" name="Content Placeholder 2">
            <a:extLst>
              <a:ext uri="{FF2B5EF4-FFF2-40B4-BE49-F238E27FC236}">
                <a16:creationId xmlns:a16="http://schemas.microsoft.com/office/drawing/2014/main" id="{CB846999-F7B3-E8E6-4A50-4BC97C4708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16002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Overloading Relational Operators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User-defined versus </a:t>
            </a:r>
            <a:r>
              <a:rPr lang="en-US" altLang="en-US" u="sng">
                <a:solidFill>
                  <a:srgbClr val="00B050"/>
                </a:solidFill>
                <a:ea typeface="ＭＳ Ｐゴシック" panose="020B0600070205080204" pitchFamily="34" charset="-128"/>
              </a:rPr>
              <a:t>Implicitly</a:t>
            </a:r>
            <a:r>
              <a:rPr lang="en-US" altLang="en-US">
                <a:ea typeface="ＭＳ Ｐゴシック" panose="020B0600070205080204" pitchFamily="34" charset="-128"/>
              </a:rPr>
              <a:t>-Declared Constructors and Assignments</a:t>
            </a:r>
          </a:p>
        </p:txBody>
      </p:sp>
      <p:sp>
        <p:nvSpPr>
          <p:cNvPr id="52227" name="Date Placeholder 3">
            <a:extLst>
              <a:ext uri="{FF2B5EF4-FFF2-40B4-BE49-F238E27FC236}">
                <a16:creationId xmlns:a16="http://schemas.microsoft.com/office/drawing/2014/main" id="{96CF363E-444D-4578-49A1-366FB241422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4FE9CEB-7221-8042-B0AA-7FF9C0CBE5B9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52228" name="Footer Placeholder 4">
            <a:extLst>
              <a:ext uri="{FF2B5EF4-FFF2-40B4-BE49-F238E27FC236}">
                <a16:creationId xmlns:a16="http://schemas.microsoft.com/office/drawing/2014/main" id="{1CBC8148-37F5-2569-FBB2-7E311118FEB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2229" name="Slide Number Placeholder 5">
            <a:extLst>
              <a:ext uri="{FF2B5EF4-FFF2-40B4-BE49-F238E27FC236}">
                <a16:creationId xmlns:a16="http://schemas.microsoft.com/office/drawing/2014/main" id="{4766FD8A-1058-19C2-EE7F-92D7428A188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BA15DF9-684B-4442-862D-492E3500384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65</a:t>
            </a:fld>
            <a:endParaRPr lang="en-US" altLang="en-US" sz="1400"/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E8A1C61E-6456-68BD-FE28-310CFD7720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163" y="2525713"/>
            <a:ext cx="88296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/Library/Developer/CommandLineTools/usr/include/c++/v1/</a:t>
            </a:r>
            <a:r>
              <a:rPr lang="en-US" altLang="en-US" sz="1800" b="1" u="sng">
                <a:solidFill>
                  <a:srgbClr val="C00000"/>
                </a:solidFill>
                <a:latin typeface="Menlo" panose="020B0609030804020204" pitchFamily="49" charset="0"/>
              </a:rPr>
              <a:t>utility</a:t>
            </a: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   </a:t>
            </a:r>
            <a:endParaRPr lang="en-US" altLang="en-US" sz="1800">
              <a:solidFill>
                <a:srgbClr val="7030A0"/>
              </a:solidFill>
              <a:latin typeface="Menlo" panose="020B0609030804020204" pitchFamily="49" charset="0"/>
            </a:endParaRPr>
          </a:p>
        </p:txBody>
      </p:sp>
      <p:pic>
        <p:nvPicPr>
          <p:cNvPr id="52231" name="Picture 8">
            <a:extLst>
              <a:ext uri="{FF2B5EF4-FFF2-40B4-BE49-F238E27FC236}">
                <a16:creationId xmlns:a16="http://schemas.microsoft.com/office/drawing/2014/main" id="{4D304D9A-6ECE-75F9-9399-3748CCC1C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4572000"/>
            <a:ext cx="9144000" cy="175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AF7B-B6F1-3D49-AA43-B689A3948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828800"/>
            <a:ext cx="70104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Chapter 13, Inheritance</a:t>
            </a:r>
            <a:br>
              <a:rPr lang="en-US" dirty="0"/>
            </a:br>
            <a:r>
              <a:rPr lang="en-US" dirty="0"/>
              <a:t>Chapter 14, Polymorphism</a:t>
            </a:r>
          </a:p>
        </p:txBody>
      </p:sp>
      <p:sp>
        <p:nvSpPr>
          <p:cNvPr id="53250" name="Date Placeholder 3">
            <a:extLst>
              <a:ext uri="{FF2B5EF4-FFF2-40B4-BE49-F238E27FC236}">
                <a16:creationId xmlns:a16="http://schemas.microsoft.com/office/drawing/2014/main" id="{69293E9D-7624-47E9-CBE6-6CFC1095974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F260CDE-769F-AE48-9030-A53F7C7B2807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53251" name="Footer Placeholder 4">
            <a:extLst>
              <a:ext uri="{FF2B5EF4-FFF2-40B4-BE49-F238E27FC236}">
                <a16:creationId xmlns:a16="http://schemas.microsoft.com/office/drawing/2014/main" id="{E37E60A1-D3BD-0CF7-FF27-21CE6317ABB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3252" name="Slide Number Placeholder 5">
            <a:extLst>
              <a:ext uri="{FF2B5EF4-FFF2-40B4-BE49-F238E27FC236}">
                <a16:creationId xmlns:a16="http://schemas.microsoft.com/office/drawing/2014/main" id="{E6432E4A-D639-E4D4-39BA-5BAB0C7E697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3BB3085-B08B-0C48-9441-1AF88E138D0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66</a:t>
            </a:fld>
            <a:endParaRPr lang="en-US" altLang="en-US"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Date Placeholder 3">
            <a:extLst>
              <a:ext uri="{FF2B5EF4-FFF2-40B4-BE49-F238E27FC236}">
                <a16:creationId xmlns:a16="http://schemas.microsoft.com/office/drawing/2014/main" id="{12F93C7A-317F-BDE8-4E9D-41B888E177A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AB64F8F-BEEC-7A49-B9EE-8D0AB62B1676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2530" name="Footer Placeholder 4">
            <a:extLst>
              <a:ext uri="{FF2B5EF4-FFF2-40B4-BE49-F238E27FC236}">
                <a16:creationId xmlns:a16="http://schemas.microsoft.com/office/drawing/2014/main" id="{005CC71B-2F66-87A1-6189-90D332F71E4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2531" name="Slide Number Placeholder 5">
            <a:extLst>
              <a:ext uri="{FF2B5EF4-FFF2-40B4-BE49-F238E27FC236}">
                <a16:creationId xmlns:a16="http://schemas.microsoft.com/office/drawing/2014/main" id="{5CFB32A8-F51A-B7AB-72F0-E60FDFA42F8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21A9A11-868A-3441-9C16-47817875744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400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AC7AA54A-0D87-D846-8819-1734159A96A8}"/>
              </a:ext>
            </a:extLst>
          </p:cNvPr>
          <p:cNvSpPr/>
          <p:nvPr/>
        </p:nvSpPr>
        <p:spPr bwMode="auto">
          <a:xfrm>
            <a:off x="417513" y="3111500"/>
            <a:ext cx="4876800" cy="3581400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</p:txBody>
      </p:sp>
      <p:pic>
        <p:nvPicPr>
          <p:cNvPr id="22533" name="Picture 12">
            <a:extLst>
              <a:ext uri="{FF2B5EF4-FFF2-40B4-BE49-F238E27FC236}">
                <a16:creationId xmlns:a16="http://schemas.microsoft.com/office/drawing/2014/main" id="{4E82CD89-A123-A983-86F5-7B614CBC1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650" y="3759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4" name="Picture 14">
            <a:extLst>
              <a:ext uri="{FF2B5EF4-FFF2-40B4-BE49-F238E27FC236}">
                <a16:creationId xmlns:a16="http://schemas.microsoft.com/office/drawing/2014/main" id="{B3BE020C-1B76-2649-9FA5-14B7B1048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600" y="3538538"/>
            <a:ext cx="8223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5" name="Picture 16">
            <a:extLst>
              <a:ext uri="{FF2B5EF4-FFF2-40B4-BE49-F238E27FC236}">
                <a16:creationId xmlns:a16="http://schemas.microsoft.com/office/drawing/2014/main" id="{DEB1B841-1387-3BD8-85C6-5A97D29B64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3729038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6" name="Picture 18">
            <a:extLst>
              <a:ext uri="{FF2B5EF4-FFF2-40B4-BE49-F238E27FC236}">
                <a16:creationId xmlns:a16="http://schemas.microsoft.com/office/drawing/2014/main" id="{D76DBC5C-40C5-C764-F4AA-734D99DBD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3448050"/>
            <a:ext cx="15811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7" name="Picture 20">
            <a:extLst>
              <a:ext uri="{FF2B5EF4-FFF2-40B4-BE49-F238E27FC236}">
                <a16:creationId xmlns:a16="http://schemas.microsoft.com/office/drawing/2014/main" id="{D5A211B3-70AB-69FF-7BB8-D9D0CD29C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5260975"/>
            <a:ext cx="877887" cy="8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8" name="Picture 22">
            <a:extLst>
              <a:ext uri="{FF2B5EF4-FFF2-40B4-BE49-F238E27FC236}">
                <a16:creationId xmlns:a16="http://schemas.microsoft.com/office/drawing/2014/main" id="{66868ADB-8CC7-1B93-ACD8-DF353846C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5" y="5265738"/>
            <a:ext cx="842963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9" name="Picture 24">
            <a:extLst>
              <a:ext uri="{FF2B5EF4-FFF2-40B4-BE49-F238E27FC236}">
                <a16:creationId xmlns:a16="http://schemas.microsoft.com/office/drawing/2014/main" id="{0A899150-0F23-3628-487E-A0ABB75F8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5324475"/>
            <a:ext cx="84772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40" name="TextBox 25">
            <a:extLst>
              <a:ext uri="{FF2B5EF4-FFF2-40B4-BE49-F238E27FC236}">
                <a16:creationId xmlns:a16="http://schemas.microsoft.com/office/drawing/2014/main" id="{BCABC662-F5CB-DD45-0FEE-3E7CA408B9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8850"/>
            <a:ext cx="2387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70C0"/>
                </a:solidFill>
              </a:rPr>
              <a:t>a complex system</a:t>
            </a:r>
            <a:endParaRPr lang="en-US" altLang="en-US" sz="2400"/>
          </a:p>
        </p:txBody>
      </p:sp>
      <p:pic>
        <p:nvPicPr>
          <p:cNvPr id="22541" name="Picture 26">
            <a:extLst>
              <a:ext uri="{FF2B5EF4-FFF2-40B4-BE49-F238E27FC236}">
                <a16:creationId xmlns:a16="http://schemas.microsoft.com/office/drawing/2014/main" id="{8414319D-DFBB-6511-4BC8-9600A98C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42" name="Picture 27">
            <a:extLst>
              <a:ext uri="{FF2B5EF4-FFF2-40B4-BE49-F238E27FC236}">
                <a16:creationId xmlns:a16="http://schemas.microsoft.com/office/drawing/2014/main" id="{4FDD8CC2-B07A-D4FE-B9AA-E61E055B1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73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43" name="Rounded Rectangle 28">
            <a:extLst>
              <a:ext uri="{FF2B5EF4-FFF2-40B4-BE49-F238E27FC236}">
                <a16:creationId xmlns:a16="http://schemas.microsoft.com/office/drawing/2014/main" id="{561611E3-9A13-54D3-C25C-1F147B3AC0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87338"/>
            <a:ext cx="1041400" cy="1090612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2544" name="Rounded Rectangle 29">
            <a:extLst>
              <a:ext uri="{FF2B5EF4-FFF2-40B4-BE49-F238E27FC236}">
                <a16:creationId xmlns:a16="http://schemas.microsoft.com/office/drawing/2014/main" id="{9553098E-9C0D-0287-87D3-B4AA2B4F3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431925"/>
            <a:ext cx="1041400" cy="1090613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2545" name="Up Arrow 30">
            <a:extLst>
              <a:ext uri="{FF2B5EF4-FFF2-40B4-BE49-F238E27FC236}">
                <a16:creationId xmlns:a16="http://schemas.microsoft.com/office/drawing/2014/main" id="{F69CFDC6-13A9-B82A-1936-8F85A7C784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038" y="2565400"/>
            <a:ext cx="258762" cy="939800"/>
          </a:xfrm>
          <a:prstGeom prst="upArrow">
            <a:avLst>
              <a:gd name="adj1" fmla="val 50000"/>
              <a:gd name="adj2" fmla="val 50141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2546" name="TextBox 31">
            <a:extLst>
              <a:ext uri="{FF2B5EF4-FFF2-40B4-BE49-F238E27FC236}">
                <a16:creationId xmlns:a16="http://schemas.microsoft.com/office/drawing/2014/main" id="{599D7303-19F8-CE7C-F807-41C9A6C434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9350" y="2598738"/>
            <a:ext cx="9842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Object-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Oriented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Modeling</a:t>
            </a:r>
          </a:p>
        </p:txBody>
      </p:sp>
      <p:sp>
        <p:nvSpPr>
          <p:cNvPr id="22547" name="TextBox 32">
            <a:extLst>
              <a:ext uri="{FF2B5EF4-FFF2-40B4-BE49-F238E27FC236}">
                <a16:creationId xmlns:a16="http://schemas.microsoft.com/office/drawing/2014/main" id="{997E3E6C-7FB6-98C3-2E35-DF07B3653B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457200"/>
            <a:ext cx="20288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Box;</a:t>
            </a:r>
          </a:p>
        </p:txBody>
      </p:sp>
      <p:sp>
        <p:nvSpPr>
          <p:cNvPr id="22548" name="TextBox 33">
            <a:extLst>
              <a:ext uri="{FF2B5EF4-FFF2-40B4-BE49-F238E27FC236}">
                <a16:creationId xmlns:a16="http://schemas.microsoft.com/office/drawing/2014/main" id="{6F2FAEC8-9ABC-AA97-9B6C-685E7BA1BC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1600200"/>
            <a:ext cx="2581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Person;</a:t>
            </a:r>
          </a:p>
        </p:txBody>
      </p:sp>
      <p:sp>
        <p:nvSpPr>
          <p:cNvPr id="22549" name="TextBox 34">
            <a:extLst>
              <a:ext uri="{FF2B5EF4-FFF2-40B4-BE49-F238E27FC236}">
                <a16:creationId xmlns:a16="http://schemas.microsoft.com/office/drawing/2014/main" id="{BF99E5C9-D1F0-DE30-93D4-890B1B4956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1600"/>
            <a:ext cx="2252663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class Box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mb_func(…);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22550" name="TextBox 35">
            <a:extLst>
              <a:ext uri="{FF2B5EF4-FFF2-40B4-BE49-F238E27FC236}">
                <a16:creationId xmlns:a16="http://schemas.microsoft.com/office/drawing/2014/main" id="{4EC70105-6F98-B6CA-4A5E-2CDDFBA83F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101600"/>
            <a:ext cx="2803525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Box::mb_func(…)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// implementation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2551" name="Up Arrow 36">
            <a:extLst>
              <a:ext uri="{FF2B5EF4-FFF2-40B4-BE49-F238E27FC236}">
                <a16:creationId xmlns:a16="http://schemas.microsoft.com/office/drawing/2014/main" id="{3B1CBB4A-6A34-4EB9-3D79-3A89D75E711D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432175" y="536576"/>
            <a:ext cx="230187" cy="525462"/>
          </a:xfrm>
          <a:prstGeom prst="upArrow">
            <a:avLst>
              <a:gd name="adj1" fmla="val 50000"/>
              <a:gd name="adj2" fmla="val 49978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2552" name="TextBox 37">
            <a:extLst>
              <a:ext uri="{FF2B5EF4-FFF2-40B4-BE49-F238E27FC236}">
                <a16:creationId xmlns:a16="http://schemas.microsoft.com/office/drawing/2014/main" id="{ACCC1498-9E4E-BF56-87B4-8F81A7820C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3940175"/>
            <a:ext cx="2803525" cy="23082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main.cpp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main 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Box firstBox {…};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2553" name="Rectangle 38">
            <a:extLst>
              <a:ext uri="{FF2B5EF4-FFF2-40B4-BE49-F238E27FC236}">
                <a16:creationId xmlns:a16="http://schemas.microsoft.com/office/drawing/2014/main" id="{45B4F246-FE30-0677-E3B4-8EDFF69A7F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119313"/>
            <a:ext cx="2971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Box.cpp</a:t>
            </a:r>
          </a:p>
        </p:txBody>
      </p:sp>
      <p:sp>
        <p:nvSpPr>
          <p:cNvPr id="22554" name="Rectangle 39">
            <a:extLst>
              <a:ext uri="{FF2B5EF4-FFF2-40B4-BE49-F238E27FC236}">
                <a16:creationId xmlns:a16="http://schemas.microsoft.com/office/drawing/2014/main" id="{1A7A8A55-37EA-73BC-11BC-EE494F8752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605213"/>
            <a:ext cx="2971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main.cpp</a:t>
            </a:r>
          </a:p>
        </p:txBody>
      </p:sp>
      <p:sp>
        <p:nvSpPr>
          <p:cNvPr id="22555" name="Rectangle 40">
            <a:extLst>
              <a:ext uri="{FF2B5EF4-FFF2-40B4-BE49-F238E27FC236}">
                <a16:creationId xmlns:a16="http://schemas.microsoft.com/office/drawing/2014/main" id="{A46A1B4C-20FF-4F5F-CF41-160005CE9C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428875"/>
            <a:ext cx="863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Box.o</a:t>
            </a:r>
          </a:p>
        </p:txBody>
      </p:sp>
      <p:sp>
        <p:nvSpPr>
          <p:cNvPr id="22556" name="Rectangle 41">
            <a:extLst>
              <a:ext uri="{FF2B5EF4-FFF2-40B4-BE49-F238E27FC236}">
                <a16:creationId xmlns:a16="http://schemas.microsoft.com/office/drawing/2014/main" id="{48341D86-A27F-3B19-F1C4-1EA4EC12B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3292475"/>
            <a:ext cx="9588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main.o</a:t>
            </a:r>
          </a:p>
        </p:txBody>
      </p:sp>
      <p:sp>
        <p:nvSpPr>
          <p:cNvPr id="22557" name="TextBox 50">
            <a:extLst>
              <a:ext uri="{FF2B5EF4-FFF2-40B4-BE49-F238E27FC236}">
                <a16:creationId xmlns:a16="http://schemas.microsoft.com/office/drawing/2014/main" id="{1A14C825-E594-B341-9362-1483006F76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0288" y="2851150"/>
            <a:ext cx="1004887" cy="368300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compiler</a:t>
            </a:r>
          </a:p>
        </p:txBody>
      </p:sp>
      <p:cxnSp>
        <p:nvCxnSpPr>
          <p:cNvPr id="22558" name="Curved Connector 53">
            <a:extLst>
              <a:ext uri="{FF2B5EF4-FFF2-40B4-BE49-F238E27FC236}">
                <a16:creationId xmlns:a16="http://schemas.microsoft.com/office/drawing/2014/main" id="{C6F2A822-48E5-6792-59E2-D9645248C0E9}"/>
              </a:ext>
            </a:extLst>
          </p:cNvPr>
          <p:cNvCxnSpPr>
            <a:cxnSpLocks/>
            <a:stCxn id="22541" idx="3"/>
            <a:endCxn id="7" idx="3"/>
          </p:cNvCxnSpPr>
          <p:nvPr/>
        </p:nvCxnSpPr>
        <p:spPr bwMode="auto">
          <a:xfrm>
            <a:off x="1193800" y="825500"/>
            <a:ext cx="1662113" cy="24907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559" name="Curved Connector 54">
            <a:extLst>
              <a:ext uri="{FF2B5EF4-FFF2-40B4-BE49-F238E27FC236}">
                <a16:creationId xmlns:a16="http://schemas.microsoft.com/office/drawing/2014/main" id="{D2798FD1-DF38-E931-D5AE-683C85A43CBD}"/>
              </a:ext>
            </a:extLst>
          </p:cNvPr>
          <p:cNvCxnSpPr>
            <a:cxnSpLocks/>
            <a:stCxn id="22542" idx="3"/>
            <a:endCxn id="7" idx="3"/>
          </p:cNvCxnSpPr>
          <p:nvPr/>
        </p:nvCxnSpPr>
        <p:spPr bwMode="auto">
          <a:xfrm>
            <a:off x="1270000" y="1993900"/>
            <a:ext cx="1585913" cy="13223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66B6B83-C092-814F-94AD-52B93BBECA01}"/>
              </a:ext>
            </a:extLst>
          </p:cNvPr>
          <p:cNvSpPr txBox="1"/>
          <p:nvPr/>
        </p:nvSpPr>
        <p:spPr>
          <a:xfrm>
            <a:off x="2022475" y="2413000"/>
            <a:ext cx="1319213" cy="3683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7030A0"/>
            </a:solidFill>
            <a:prstDash val="sysDash"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800" dirty="0"/>
              <a:t>digital twin</a:t>
            </a:r>
          </a:p>
        </p:txBody>
      </p:sp>
      <p:pic>
        <p:nvPicPr>
          <p:cNvPr id="22561" name="Picture 60">
            <a:extLst>
              <a:ext uri="{FF2B5EF4-FFF2-40B4-BE49-F238E27FC236}">
                <a16:creationId xmlns:a16="http://schemas.microsoft.com/office/drawing/2014/main" id="{38908F62-CA65-4A39-488A-E43B71395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413" y="24082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62" name="TextBox 61">
            <a:extLst>
              <a:ext uri="{FF2B5EF4-FFF2-40B4-BE49-F238E27FC236}">
                <a16:creationId xmlns:a16="http://schemas.microsoft.com/office/drawing/2014/main" id="{C2A29323-9DD3-A256-1C5A-8FB7C4EB70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8213" y="2362200"/>
            <a:ext cx="1550987" cy="369888"/>
          </a:xfrm>
          <a:prstGeom prst="rect">
            <a:avLst/>
          </a:prstGeom>
          <a:noFill/>
          <a:ln w="12700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object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</a:p>
        </p:txBody>
      </p:sp>
      <p:sp>
        <p:nvSpPr>
          <p:cNvPr id="63" name="Left-Right-Up Arrow 62">
            <a:extLst>
              <a:ext uri="{FF2B5EF4-FFF2-40B4-BE49-F238E27FC236}">
                <a16:creationId xmlns:a16="http://schemas.microsoft.com/office/drawing/2014/main" id="{774248E2-6714-DD47-928C-30A97AA52DB4}"/>
              </a:ext>
            </a:extLst>
          </p:cNvPr>
          <p:cNvSpPr/>
          <p:nvPr/>
        </p:nvSpPr>
        <p:spPr bwMode="auto">
          <a:xfrm>
            <a:off x="3468688" y="4953000"/>
            <a:ext cx="874712" cy="533400"/>
          </a:xfrm>
          <a:prstGeom prst="leftRightUp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Date Placeholder 3">
            <a:extLst>
              <a:ext uri="{FF2B5EF4-FFF2-40B4-BE49-F238E27FC236}">
                <a16:creationId xmlns:a16="http://schemas.microsoft.com/office/drawing/2014/main" id="{7E435B12-917F-DB99-681D-F80518148D1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8FF3567-5AC0-F245-81A1-D2EFFCDBCA40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3554" name="Footer Placeholder 4">
            <a:extLst>
              <a:ext uri="{FF2B5EF4-FFF2-40B4-BE49-F238E27FC236}">
                <a16:creationId xmlns:a16="http://schemas.microsoft.com/office/drawing/2014/main" id="{82381450-EF51-EC7D-7D02-B2B8151D0D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3555" name="Slide Number Placeholder 5">
            <a:extLst>
              <a:ext uri="{FF2B5EF4-FFF2-40B4-BE49-F238E27FC236}">
                <a16:creationId xmlns:a16="http://schemas.microsoft.com/office/drawing/2014/main" id="{55E9DBD1-2EF1-DCE1-DD49-C1242DF88F8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8515561-FCCD-0B4D-B196-7FE1EC808675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400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AC7AA54A-0D87-D846-8819-1734159A96A8}"/>
              </a:ext>
            </a:extLst>
          </p:cNvPr>
          <p:cNvSpPr/>
          <p:nvPr/>
        </p:nvSpPr>
        <p:spPr bwMode="auto">
          <a:xfrm>
            <a:off x="417513" y="3111500"/>
            <a:ext cx="4876800" cy="3581400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</p:txBody>
      </p:sp>
      <p:pic>
        <p:nvPicPr>
          <p:cNvPr id="23557" name="Picture 12">
            <a:extLst>
              <a:ext uri="{FF2B5EF4-FFF2-40B4-BE49-F238E27FC236}">
                <a16:creationId xmlns:a16="http://schemas.microsoft.com/office/drawing/2014/main" id="{CCB04553-5B29-E645-3A4D-8239945F7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650" y="3759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8" name="Picture 14">
            <a:extLst>
              <a:ext uri="{FF2B5EF4-FFF2-40B4-BE49-F238E27FC236}">
                <a16:creationId xmlns:a16="http://schemas.microsoft.com/office/drawing/2014/main" id="{2F1466B3-8913-0CF0-3651-F727B823A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600" y="3538538"/>
            <a:ext cx="8223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9" name="Picture 16">
            <a:extLst>
              <a:ext uri="{FF2B5EF4-FFF2-40B4-BE49-F238E27FC236}">
                <a16:creationId xmlns:a16="http://schemas.microsoft.com/office/drawing/2014/main" id="{339B10F5-13C4-ED3E-C0FF-D80E3AE3F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3729038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0" name="Picture 18">
            <a:extLst>
              <a:ext uri="{FF2B5EF4-FFF2-40B4-BE49-F238E27FC236}">
                <a16:creationId xmlns:a16="http://schemas.microsoft.com/office/drawing/2014/main" id="{B87EF64E-E834-7739-D9D7-AB5785E6F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3448050"/>
            <a:ext cx="15811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1" name="Picture 20">
            <a:extLst>
              <a:ext uri="{FF2B5EF4-FFF2-40B4-BE49-F238E27FC236}">
                <a16:creationId xmlns:a16="http://schemas.microsoft.com/office/drawing/2014/main" id="{CD500BF8-B13F-2A48-57CC-79E428AD2B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5260975"/>
            <a:ext cx="877887" cy="8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2" name="Picture 22">
            <a:extLst>
              <a:ext uri="{FF2B5EF4-FFF2-40B4-BE49-F238E27FC236}">
                <a16:creationId xmlns:a16="http://schemas.microsoft.com/office/drawing/2014/main" id="{95656366-9B9C-31F6-E014-107A57D697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5" y="5265738"/>
            <a:ext cx="842963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3" name="Picture 24">
            <a:extLst>
              <a:ext uri="{FF2B5EF4-FFF2-40B4-BE49-F238E27FC236}">
                <a16:creationId xmlns:a16="http://schemas.microsoft.com/office/drawing/2014/main" id="{E5D37950-B602-E8AC-1C6C-0AA4314640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5324475"/>
            <a:ext cx="84772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64" name="TextBox 25">
            <a:extLst>
              <a:ext uri="{FF2B5EF4-FFF2-40B4-BE49-F238E27FC236}">
                <a16:creationId xmlns:a16="http://schemas.microsoft.com/office/drawing/2014/main" id="{46154490-904F-F992-6AA5-25B6276C2A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8850"/>
            <a:ext cx="2387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70C0"/>
                </a:solidFill>
              </a:rPr>
              <a:t>a complex system</a:t>
            </a:r>
            <a:endParaRPr lang="en-US" altLang="en-US" sz="2400"/>
          </a:p>
        </p:txBody>
      </p:sp>
      <p:pic>
        <p:nvPicPr>
          <p:cNvPr id="23565" name="Picture 26">
            <a:extLst>
              <a:ext uri="{FF2B5EF4-FFF2-40B4-BE49-F238E27FC236}">
                <a16:creationId xmlns:a16="http://schemas.microsoft.com/office/drawing/2014/main" id="{6578F3FE-69F7-5F3B-EAAA-2CE369817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6" name="Picture 27">
            <a:extLst>
              <a:ext uri="{FF2B5EF4-FFF2-40B4-BE49-F238E27FC236}">
                <a16:creationId xmlns:a16="http://schemas.microsoft.com/office/drawing/2014/main" id="{5D0E6F4B-5EDB-A113-0E4D-345A7C961A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73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67" name="Rounded Rectangle 28">
            <a:extLst>
              <a:ext uri="{FF2B5EF4-FFF2-40B4-BE49-F238E27FC236}">
                <a16:creationId xmlns:a16="http://schemas.microsoft.com/office/drawing/2014/main" id="{01BC01D4-9775-9B92-54F7-DD07F2CEDA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87338"/>
            <a:ext cx="1041400" cy="1090612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3568" name="Rounded Rectangle 29">
            <a:extLst>
              <a:ext uri="{FF2B5EF4-FFF2-40B4-BE49-F238E27FC236}">
                <a16:creationId xmlns:a16="http://schemas.microsoft.com/office/drawing/2014/main" id="{294541B7-2674-9348-3F94-CCF391147F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431925"/>
            <a:ext cx="1041400" cy="1090613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3569" name="Up Arrow 30">
            <a:extLst>
              <a:ext uri="{FF2B5EF4-FFF2-40B4-BE49-F238E27FC236}">
                <a16:creationId xmlns:a16="http://schemas.microsoft.com/office/drawing/2014/main" id="{814F9D95-648A-934F-C0A5-DBF9661FF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038" y="2565400"/>
            <a:ext cx="258762" cy="939800"/>
          </a:xfrm>
          <a:prstGeom prst="upArrow">
            <a:avLst>
              <a:gd name="adj1" fmla="val 50000"/>
              <a:gd name="adj2" fmla="val 50141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3570" name="TextBox 31">
            <a:extLst>
              <a:ext uri="{FF2B5EF4-FFF2-40B4-BE49-F238E27FC236}">
                <a16:creationId xmlns:a16="http://schemas.microsoft.com/office/drawing/2014/main" id="{6944C402-6644-4584-A0BB-1EFCFA7C73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9350" y="2598738"/>
            <a:ext cx="9842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Object-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Oriented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Modeling</a:t>
            </a:r>
          </a:p>
        </p:txBody>
      </p:sp>
      <p:sp>
        <p:nvSpPr>
          <p:cNvPr id="23571" name="TextBox 32">
            <a:extLst>
              <a:ext uri="{FF2B5EF4-FFF2-40B4-BE49-F238E27FC236}">
                <a16:creationId xmlns:a16="http://schemas.microsoft.com/office/drawing/2014/main" id="{BBA8F86F-2BAF-7218-3716-556072D5A0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457200"/>
            <a:ext cx="20288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Box;</a:t>
            </a:r>
          </a:p>
        </p:txBody>
      </p:sp>
      <p:sp>
        <p:nvSpPr>
          <p:cNvPr id="23572" name="TextBox 33">
            <a:extLst>
              <a:ext uri="{FF2B5EF4-FFF2-40B4-BE49-F238E27FC236}">
                <a16:creationId xmlns:a16="http://schemas.microsoft.com/office/drawing/2014/main" id="{D47E6688-CB36-CA2C-09AC-85F08E256D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1600200"/>
            <a:ext cx="2581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Person;</a:t>
            </a:r>
          </a:p>
        </p:txBody>
      </p:sp>
      <p:sp>
        <p:nvSpPr>
          <p:cNvPr id="23573" name="TextBox 34">
            <a:extLst>
              <a:ext uri="{FF2B5EF4-FFF2-40B4-BE49-F238E27FC236}">
                <a16:creationId xmlns:a16="http://schemas.microsoft.com/office/drawing/2014/main" id="{2F00122B-6C5D-3628-9E9C-5A2BB912F1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1600"/>
            <a:ext cx="2252663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class Box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mb_func(…);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23574" name="TextBox 35">
            <a:extLst>
              <a:ext uri="{FF2B5EF4-FFF2-40B4-BE49-F238E27FC236}">
                <a16:creationId xmlns:a16="http://schemas.microsoft.com/office/drawing/2014/main" id="{8DDA49CB-1F13-6F51-686D-3F6C5984DA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101600"/>
            <a:ext cx="2803525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Box::mb_func(…)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// implementation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3575" name="Up Arrow 36">
            <a:extLst>
              <a:ext uri="{FF2B5EF4-FFF2-40B4-BE49-F238E27FC236}">
                <a16:creationId xmlns:a16="http://schemas.microsoft.com/office/drawing/2014/main" id="{3959F115-9645-DD1C-61AC-0B784D8CB18C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432175" y="536576"/>
            <a:ext cx="230187" cy="525462"/>
          </a:xfrm>
          <a:prstGeom prst="upArrow">
            <a:avLst>
              <a:gd name="adj1" fmla="val 50000"/>
              <a:gd name="adj2" fmla="val 49978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3576" name="TextBox 37">
            <a:extLst>
              <a:ext uri="{FF2B5EF4-FFF2-40B4-BE49-F238E27FC236}">
                <a16:creationId xmlns:a16="http://schemas.microsoft.com/office/drawing/2014/main" id="{F4DB1B55-76E3-B2D9-AF80-E69446E92E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3940175"/>
            <a:ext cx="2803525" cy="23082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main.cpp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main 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Box firstBox {…};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3577" name="Rectangle 38">
            <a:extLst>
              <a:ext uri="{FF2B5EF4-FFF2-40B4-BE49-F238E27FC236}">
                <a16:creationId xmlns:a16="http://schemas.microsoft.com/office/drawing/2014/main" id="{71B28B22-6A9D-58D6-3C24-8AFD8F715A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119313"/>
            <a:ext cx="2971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Box.cpp</a:t>
            </a:r>
          </a:p>
        </p:txBody>
      </p:sp>
      <p:sp>
        <p:nvSpPr>
          <p:cNvPr id="23578" name="Rectangle 39">
            <a:extLst>
              <a:ext uri="{FF2B5EF4-FFF2-40B4-BE49-F238E27FC236}">
                <a16:creationId xmlns:a16="http://schemas.microsoft.com/office/drawing/2014/main" id="{6611C62D-457A-4D35-355E-77292AE3E5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605213"/>
            <a:ext cx="2971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main.cpp</a:t>
            </a:r>
          </a:p>
        </p:txBody>
      </p:sp>
      <p:sp>
        <p:nvSpPr>
          <p:cNvPr id="23579" name="Rectangle 40">
            <a:extLst>
              <a:ext uri="{FF2B5EF4-FFF2-40B4-BE49-F238E27FC236}">
                <a16:creationId xmlns:a16="http://schemas.microsoft.com/office/drawing/2014/main" id="{E2D3F209-C1E8-0426-E54E-45597888B6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428875"/>
            <a:ext cx="863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Box.o</a:t>
            </a:r>
          </a:p>
        </p:txBody>
      </p:sp>
      <p:sp>
        <p:nvSpPr>
          <p:cNvPr id="23580" name="Rectangle 41">
            <a:extLst>
              <a:ext uri="{FF2B5EF4-FFF2-40B4-BE49-F238E27FC236}">
                <a16:creationId xmlns:a16="http://schemas.microsoft.com/office/drawing/2014/main" id="{DF5B36F0-E101-CAFA-6A9F-1AFEF04C87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3292475"/>
            <a:ext cx="9588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main.o</a:t>
            </a:r>
          </a:p>
        </p:txBody>
      </p:sp>
      <p:sp>
        <p:nvSpPr>
          <p:cNvPr id="23581" name="Rectangle 42">
            <a:extLst>
              <a:ext uri="{FF2B5EF4-FFF2-40B4-BE49-F238E27FC236}">
                <a16:creationId xmlns:a16="http://schemas.microsoft.com/office/drawing/2014/main" id="{AE36B8F5-7374-1D43-7DD6-1EF95DD5B2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811463"/>
            <a:ext cx="1295400" cy="306387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executable</a:t>
            </a:r>
          </a:p>
        </p:txBody>
      </p:sp>
      <p:cxnSp>
        <p:nvCxnSpPr>
          <p:cNvPr id="23582" name="Straight Arrow Connector 46">
            <a:extLst>
              <a:ext uri="{FF2B5EF4-FFF2-40B4-BE49-F238E27FC236}">
                <a16:creationId xmlns:a16="http://schemas.microsoft.com/office/drawing/2014/main" id="{80CA52F5-4CEF-787E-E806-12C418AD372B}"/>
              </a:ext>
            </a:extLst>
          </p:cNvPr>
          <p:cNvCxnSpPr>
            <a:cxnSpLocks noChangeShapeType="1"/>
            <a:stCxn id="23579" idx="2"/>
            <a:endCxn id="23581" idx="1"/>
          </p:cNvCxnSpPr>
          <p:nvPr/>
        </p:nvCxnSpPr>
        <p:spPr bwMode="auto">
          <a:xfrm>
            <a:off x="6680200" y="2736850"/>
            <a:ext cx="711200" cy="2286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83" name="Straight Arrow Connector 47">
            <a:extLst>
              <a:ext uri="{FF2B5EF4-FFF2-40B4-BE49-F238E27FC236}">
                <a16:creationId xmlns:a16="http://schemas.microsoft.com/office/drawing/2014/main" id="{9FDA598C-EF68-613A-15BC-6E01BD35515D}"/>
              </a:ext>
            </a:extLst>
          </p:cNvPr>
          <p:cNvCxnSpPr>
            <a:cxnSpLocks/>
            <a:stCxn id="23580" idx="0"/>
            <a:endCxn id="23581" idx="1"/>
          </p:cNvCxnSpPr>
          <p:nvPr/>
        </p:nvCxnSpPr>
        <p:spPr bwMode="auto">
          <a:xfrm flipV="1">
            <a:off x="6727825" y="2965450"/>
            <a:ext cx="663575" cy="327025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584" name="TextBox 50">
            <a:extLst>
              <a:ext uri="{FF2B5EF4-FFF2-40B4-BE49-F238E27FC236}">
                <a16:creationId xmlns:a16="http://schemas.microsoft.com/office/drawing/2014/main" id="{BCD1AAB9-CE79-6167-C840-BAC2C8EEDD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0288" y="2851150"/>
            <a:ext cx="1004887" cy="368300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compiler</a:t>
            </a:r>
          </a:p>
        </p:txBody>
      </p:sp>
      <p:sp>
        <p:nvSpPr>
          <p:cNvPr id="23585" name="TextBox 51">
            <a:extLst>
              <a:ext uri="{FF2B5EF4-FFF2-40B4-BE49-F238E27FC236}">
                <a16:creationId xmlns:a16="http://schemas.microsoft.com/office/drawing/2014/main" id="{A37A8B47-EBA4-1A17-70C5-1E639C9AEE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8200" y="2851150"/>
            <a:ext cx="722313" cy="36988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linker</a:t>
            </a:r>
          </a:p>
        </p:txBody>
      </p:sp>
      <p:cxnSp>
        <p:nvCxnSpPr>
          <p:cNvPr id="23586" name="Curved Connector 53">
            <a:extLst>
              <a:ext uri="{FF2B5EF4-FFF2-40B4-BE49-F238E27FC236}">
                <a16:creationId xmlns:a16="http://schemas.microsoft.com/office/drawing/2014/main" id="{22605C90-DC36-B650-E1A2-632032332FE0}"/>
              </a:ext>
            </a:extLst>
          </p:cNvPr>
          <p:cNvCxnSpPr>
            <a:cxnSpLocks/>
            <a:stCxn id="23565" idx="3"/>
            <a:endCxn id="7" idx="3"/>
          </p:cNvCxnSpPr>
          <p:nvPr/>
        </p:nvCxnSpPr>
        <p:spPr bwMode="auto">
          <a:xfrm>
            <a:off x="1193800" y="825500"/>
            <a:ext cx="1662113" cy="24907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87" name="Curved Connector 54">
            <a:extLst>
              <a:ext uri="{FF2B5EF4-FFF2-40B4-BE49-F238E27FC236}">
                <a16:creationId xmlns:a16="http://schemas.microsoft.com/office/drawing/2014/main" id="{E50D6A2A-57F5-9D24-3B65-89B7D9CD529F}"/>
              </a:ext>
            </a:extLst>
          </p:cNvPr>
          <p:cNvCxnSpPr>
            <a:cxnSpLocks/>
            <a:stCxn id="23566" idx="3"/>
            <a:endCxn id="7" idx="3"/>
          </p:cNvCxnSpPr>
          <p:nvPr/>
        </p:nvCxnSpPr>
        <p:spPr bwMode="auto">
          <a:xfrm>
            <a:off x="1270000" y="1993900"/>
            <a:ext cx="1585913" cy="13223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66B6B83-C092-814F-94AD-52B93BBECA01}"/>
              </a:ext>
            </a:extLst>
          </p:cNvPr>
          <p:cNvSpPr txBox="1"/>
          <p:nvPr/>
        </p:nvSpPr>
        <p:spPr>
          <a:xfrm>
            <a:off x="2022475" y="2413000"/>
            <a:ext cx="1319213" cy="3683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7030A0"/>
            </a:solidFill>
            <a:prstDash val="sysDash"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800" dirty="0"/>
              <a:t>digital twin</a:t>
            </a:r>
          </a:p>
        </p:txBody>
      </p:sp>
      <p:pic>
        <p:nvPicPr>
          <p:cNvPr id="23589" name="Picture 60">
            <a:extLst>
              <a:ext uri="{FF2B5EF4-FFF2-40B4-BE49-F238E27FC236}">
                <a16:creationId xmlns:a16="http://schemas.microsoft.com/office/drawing/2014/main" id="{13DA6664-2AEF-4834-92CF-874F303DD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413" y="24082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90" name="TextBox 61">
            <a:extLst>
              <a:ext uri="{FF2B5EF4-FFF2-40B4-BE49-F238E27FC236}">
                <a16:creationId xmlns:a16="http://schemas.microsoft.com/office/drawing/2014/main" id="{C5658D06-566F-4BFD-C3FD-50C701ACA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8213" y="2362200"/>
            <a:ext cx="1550987" cy="369888"/>
          </a:xfrm>
          <a:prstGeom prst="rect">
            <a:avLst/>
          </a:prstGeom>
          <a:noFill/>
          <a:ln w="12700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object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</a:p>
        </p:txBody>
      </p:sp>
      <p:sp>
        <p:nvSpPr>
          <p:cNvPr id="63" name="Left-Right-Up Arrow 62">
            <a:extLst>
              <a:ext uri="{FF2B5EF4-FFF2-40B4-BE49-F238E27FC236}">
                <a16:creationId xmlns:a16="http://schemas.microsoft.com/office/drawing/2014/main" id="{774248E2-6714-DD47-928C-30A97AA52DB4}"/>
              </a:ext>
            </a:extLst>
          </p:cNvPr>
          <p:cNvSpPr/>
          <p:nvPr/>
        </p:nvSpPr>
        <p:spPr bwMode="auto">
          <a:xfrm>
            <a:off x="3468688" y="4953000"/>
            <a:ext cx="874712" cy="533400"/>
          </a:xfrm>
          <a:prstGeom prst="leftRightUp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Date Placeholder 3">
            <a:extLst>
              <a:ext uri="{FF2B5EF4-FFF2-40B4-BE49-F238E27FC236}">
                <a16:creationId xmlns:a16="http://schemas.microsoft.com/office/drawing/2014/main" id="{448BECFD-0D28-A9A2-0430-AE9AFBAFF0B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B6E82B9-9355-C343-A14B-E0363FB6A361}" type="datetime1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10/5/22</a:t>
            </a:fld>
            <a:endParaRPr lang="en-US" altLang="en-US" sz="1400"/>
          </a:p>
        </p:txBody>
      </p:sp>
      <p:sp>
        <p:nvSpPr>
          <p:cNvPr id="24578" name="Footer Placeholder 4">
            <a:extLst>
              <a:ext uri="{FF2B5EF4-FFF2-40B4-BE49-F238E27FC236}">
                <a16:creationId xmlns:a16="http://schemas.microsoft.com/office/drawing/2014/main" id="{2955E3A8-8ACF-E55E-56CA-4308EE314A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4579" name="Slide Number Placeholder 5">
            <a:extLst>
              <a:ext uri="{FF2B5EF4-FFF2-40B4-BE49-F238E27FC236}">
                <a16:creationId xmlns:a16="http://schemas.microsoft.com/office/drawing/2014/main" id="{641BBA25-A041-49E8-DA88-CD5AF034992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31424F1-08D3-074D-B0B5-25851EF8BF1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400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AC7AA54A-0D87-D846-8819-1734159A96A8}"/>
              </a:ext>
            </a:extLst>
          </p:cNvPr>
          <p:cNvSpPr/>
          <p:nvPr/>
        </p:nvSpPr>
        <p:spPr bwMode="auto">
          <a:xfrm>
            <a:off x="417513" y="3111500"/>
            <a:ext cx="4876800" cy="3581400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  <a:p>
            <a:pPr algn="ctr">
              <a:defRPr/>
            </a:pPr>
            <a:endParaRPr lang="en-US" dirty="0">
              <a:latin typeface="Times New Roman" pitchFamily="1" charset="0"/>
            </a:endParaRPr>
          </a:p>
        </p:txBody>
      </p:sp>
      <p:pic>
        <p:nvPicPr>
          <p:cNvPr id="24581" name="Picture 12">
            <a:extLst>
              <a:ext uri="{FF2B5EF4-FFF2-40B4-BE49-F238E27FC236}">
                <a16:creationId xmlns:a16="http://schemas.microsoft.com/office/drawing/2014/main" id="{6C7C3A76-B215-D73D-FD77-2707E9888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650" y="3759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2" name="Picture 14">
            <a:extLst>
              <a:ext uri="{FF2B5EF4-FFF2-40B4-BE49-F238E27FC236}">
                <a16:creationId xmlns:a16="http://schemas.microsoft.com/office/drawing/2014/main" id="{1D46F626-A6CC-9C0F-7147-C013CB74F0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600" y="3538538"/>
            <a:ext cx="8223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3" name="Picture 16">
            <a:extLst>
              <a:ext uri="{FF2B5EF4-FFF2-40B4-BE49-F238E27FC236}">
                <a16:creationId xmlns:a16="http://schemas.microsoft.com/office/drawing/2014/main" id="{DD4DE3AD-C36D-91ED-0611-306745631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3729038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4" name="Picture 18">
            <a:extLst>
              <a:ext uri="{FF2B5EF4-FFF2-40B4-BE49-F238E27FC236}">
                <a16:creationId xmlns:a16="http://schemas.microsoft.com/office/drawing/2014/main" id="{05CC0133-ABC6-99EE-3064-D07E534391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3448050"/>
            <a:ext cx="15811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5" name="Picture 20">
            <a:extLst>
              <a:ext uri="{FF2B5EF4-FFF2-40B4-BE49-F238E27FC236}">
                <a16:creationId xmlns:a16="http://schemas.microsoft.com/office/drawing/2014/main" id="{C7021B4D-AF7D-7EF7-0135-3BC8B2BCC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613" y="5260975"/>
            <a:ext cx="877887" cy="8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6" name="Picture 22">
            <a:extLst>
              <a:ext uri="{FF2B5EF4-FFF2-40B4-BE49-F238E27FC236}">
                <a16:creationId xmlns:a16="http://schemas.microsoft.com/office/drawing/2014/main" id="{610557B3-E315-0119-3E70-6C106FB89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175" y="5265738"/>
            <a:ext cx="842963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7" name="Picture 24">
            <a:extLst>
              <a:ext uri="{FF2B5EF4-FFF2-40B4-BE49-F238E27FC236}">
                <a16:creationId xmlns:a16="http://schemas.microsoft.com/office/drawing/2014/main" id="{0634CCE1-7E4A-A1AB-3276-2C0301EFD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5324475"/>
            <a:ext cx="84772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8" name="TextBox 25">
            <a:extLst>
              <a:ext uri="{FF2B5EF4-FFF2-40B4-BE49-F238E27FC236}">
                <a16:creationId xmlns:a16="http://schemas.microsoft.com/office/drawing/2014/main" id="{09B13024-1637-9AA4-F59B-D036B4524B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8850"/>
            <a:ext cx="2387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70C0"/>
                </a:solidFill>
              </a:rPr>
              <a:t>a complex system</a:t>
            </a:r>
            <a:endParaRPr lang="en-US" altLang="en-US" sz="2400"/>
          </a:p>
        </p:txBody>
      </p:sp>
      <p:pic>
        <p:nvPicPr>
          <p:cNvPr id="24589" name="Picture 26">
            <a:extLst>
              <a:ext uri="{FF2B5EF4-FFF2-40B4-BE49-F238E27FC236}">
                <a16:creationId xmlns:a16="http://schemas.microsoft.com/office/drawing/2014/main" id="{C80FDA69-A84E-BAA5-E206-CAC080C97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88900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90" name="Picture 27">
            <a:extLst>
              <a:ext uri="{FF2B5EF4-FFF2-40B4-BE49-F238E27FC236}">
                <a16:creationId xmlns:a16="http://schemas.microsoft.com/office/drawing/2014/main" id="{E3CC7C09-E870-39D8-ED77-21107FDD5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473200"/>
            <a:ext cx="104140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91" name="Rounded Rectangle 28">
            <a:extLst>
              <a:ext uri="{FF2B5EF4-FFF2-40B4-BE49-F238E27FC236}">
                <a16:creationId xmlns:a16="http://schemas.microsoft.com/office/drawing/2014/main" id="{DB916DF1-C600-B351-65BE-0CCEF98B99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87338"/>
            <a:ext cx="1041400" cy="1090612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C0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4592" name="Rounded Rectangle 29">
            <a:extLst>
              <a:ext uri="{FF2B5EF4-FFF2-40B4-BE49-F238E27FC236}">
                <a16:creationId xmlns:a16="http://schemas.microsoft.com/office/drawing/2014/main" id="{7C73D07D-3E6E-061C-5314-96411254D7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431925"/>
            <a:ext cx="1041400" cy="1090613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4593" name="Up Arrow 30">
            <a:extLst>
              <a:ext uri="{FF2B5EF4-FFF2-40B4-BE49-F238E27FC236}">
                <a16:creationId xmlns:a16="http://schemas.microsoft.com/office/drawing/2014/main" id="{708969B9-3423-6D8A-E42F-FCEAB10856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038" y="2565400"/>
            <a:ext cx="258762" cy="939800"/>
          </a:xfrm>
          <a:prstGeom prst="upArrow">
            <a:avLst>
              <a:gd name="adj1" fmla="val 50000"/>
              <a:gd name="adj2" fmla="val 50141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4594" name="TextBox 31">
            <a:extLst>
              <a:ext uri="{FF2B5EF4-FFF2-40B4-BE49-F238E27FC236}">
                <a16:creationId xmlns:a16="http://schemas.microsoft.com/office/drawing/2014/main" id="{7150F78F-1529-BEED-A946-4262FAF0AA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9350" y="2598738"/>
            <a:ext cx="9842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Object-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Oriented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Modeling</a:t>
            </a:r>
          </a:p>
        </p:txBody>
      </p:sp>
      <p:sp>
        <p:nvSpPr>
          <p:cNvPr id="24595" name="TextBox 32">
            <a:extLst>
              <a:ext uri="{FF2B5EF4-FFF2-40B4-BE49-F238E27FC236}">
                <a16:creationId xmlns:a16="http://schemas.microsoft.com/office/drawing/2014/main" id="{2F786420-F991-AD53-10DE-0ADD8915BD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457200"/>
            <a:ext cx="20288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Box;</a:t>
            </a:r>
          </a:p>
        </p:txBody>
      </p:sp>
      <p:sp>
        <p:nvSpPr>
          <p:cNvPr id="24596" name="TextBox 33">
            <a:extLst>
              <a:ext uri="{FF2B5EF4-FFF2-40B4-BE49-F238E27FC236}">
                <a16:creationId xmlns:a16="http://schemas.microsoft.com/office/drawing/2014/main" id="{B4AC70C7-3736-55B3-3951-8965968202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1600200"/>
            <a:ext cx="2581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class Person;</a:t>
            </a:r>
          </a:p>
        </p:txBody>
      </p:sp>
      <p:sp>
        <p:nvSpPr>
          <p:cNvPr id="24597" name="TextBox 34">
            <a:extLst>
              <a:ext uri="{FF2B5EF4-FFF2-40B4-BE49-F238E27FC236}">
                <a16:creationId xmlns:a16="http://schemas.microsoft.com/office/drawing/2014/main" id="{754127DA-0C3A-3D99-37F3-FBDF6E31FB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1600"/>
            <a:ext cx="2252663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class Box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private: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  mb_func(…);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24598" name="TextBox 35">
            <a:extLst>
              <a:ext uri="{FF2B5EF4-FFF2-40B4-BE49-F238E27FC236}">
                <a16:creationId xmlns:a16="http://schemas.microsoft.com/office/drawing/2014/main" id="{8891AC7A-51EF-7D9E-AEBB-1AA5D29944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101600"/>
            <a:ext cx="2803525" cy="2032000"/>
          </a:xfrm>
          <a:prstGeom prst="rect">
            <a:avLst/>
          </a:prstGeom>
          <a:noFill/>
          <a:ln w="9525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Box.cpp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Box::mb_func(…)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// implementation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4599" name="Up Arrow 36">
            <a:extLst>
              <a:ext uri="{FF2B5EF4-FFF2-40B4-BE49-F238E27FC236}">
                <a16:creationId xmlns:a16="http://schemas.microsoft.com/office/drawing/2014/main" id="{36EBC5BC-8DE6-5A3E-E4F1-2A2F49B398D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432175" y="536576"/>
            <a:ext cx="230187" cy="525462"/>
          </a:xfrm>
          <a:prstGeom prst="upArrow">
            <a:avLst>
              <a:gd name="adj1" fmla="val 50000"/>
              <a:gd name="adj2" fmla="val 49978"/>
            </a:avLst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4600" name="TextBox 37">
            <a:extLst>
              <a:ext uri="{FF2B5EF4-FFF2-40B4-BE49-F238E27FC236}">
                <a16:creationId xmlns:a16="http://schemas.microsoft.com/office/drawing/2014/main" id="{37BCF614-CE95-64ED-430A-1A8BC9B340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3940175"/>
            <a:ext cx="2803525" cy="230822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// main.cpp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#include “</a:t>
            </a:r>
            <a:r>
              <a:rPr lang="en-US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Box.h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main (…)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Box </a:t>
            </a:r>
            <a:r>
              <a:rPr lang="en-US" altLang="en-US" sz="18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firstBox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{…};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4601" name="Rectangle 38">
            <a:extLst>
              <a:ext uri="{FF2B5EF4-FFF2-40B4-BE49-F238E27FC236}">
                <a16:creationId xmlns:a16="http://schemas.microsoft.com/office/drawing/2014/main" id="{82236356-F4D7-53F2-8F03-FAD9CFE8CF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119313"/>
            <a:ext cx="2971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Box.cpp</a:t>
            </a:r>
          </a:p>
        </p:txBody>
      </p:sp>
      <p:sp>
        <p:nvSpPr>
          <p:cNvPr id="24602" name="Rectangle 39">
            <a:extLst>
              <a:ext uri="{FF2B5EF4-FFF2-40B4-BE49-F238E27FC236}">
                <a16:creationId xmlns:a16="http://schemas.microsoft.com/office/drawing/2014/main" id="{2DA7ADE9-19B7-4FAA-D76A-32BF43FDDD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605213"/>
            <a:ext cx="2971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g++ -std=c++17 -c main.cpp</a:t>
            </a:r>
          </a:p>
        </p:txBody>
      </p:sp>
      <p:sp>
        <p:nvSpPr>
          <p:cNvPr id="24603" name="Rectangle 40">
            <a:extLst>
              <a:ext uri="{FF2B5EF4-FFF2-40B4-BE49-F238E27FC236}">
                <a16:creationId xmlns:a16="http://schemas.microsoft.com/office/drawing/2014/main" id="{2F8C9DC9-48B0-CEC3-66A5-5DFE4A6B2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428875"/>
            <a:ext cx="863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Box.o</a:t>
            </a:r>
          </a:p>
        </p:txBody>
      </p:sp>
      <p:sp>
        <p:nvSpPr>
          <p:cNvPr id="24604" name="Rectangle 41">
            <a:extLst>
              <a:ext uri="{FF2B5EF4-FFF2-40B4-BE49-F238E27FC236}">
                <a16:creationId xmlns:a16="http://schemas.microsoft.com/office/drawing/2014/main" id="{32E58910-BE4B-DEF4-D4F7-B57A11541F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3292475"/>
            <a:ext cx="9588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main.o</a:t>
            </a:r>
          </a:p>
        </p:txBody>
      </p:sp>
      <p:sp>
        <p:nvSpPr>
          <p:cNvPr id="24605" name="Rectangle 42">
            <a:extLst>
              <a:ext uri="{FF2B5EF4-FFF2-40B4-BE49-F238E27FC236}">
                <a16:creationId xmlns:a16="http://schemas.microsoft.com/office/drawing/2014/main" id="{000562A2-3AF9-D0C3-52C5-2DD76915A0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811463"/>
            <a:ext cx="1295400" cy="306387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executable</a:t>
            </a:r>
          </a:p>
        </p:txBody>
      </p:sp>
      <p:cxnSp>
        <p:nvCxnSpPr>
          <p:cNvPr id="24606" name="Straight Arrow Connector 46">
            <a:extLst>
              <a:ext uri="{FF2B5EF4-FFF2-40B4-BE49-F238E27FC236}">
                <a16:creationId xmlns:a16="http://schemas.microsoft.com/office/drawing/2014/main" id="{833DA774-6C4A-3B61-6E5B-3A9964E156EC}"/>
              </a:ext>
            </a:extLst>
          </p:cNvPr>
          <p:cNvCxnSpPr>
            <a:cxnSpLocks noChangeShapeType="1"/>
            <a:stCxn id="24603" idx="2"/>
            <a:endCxn id="24605" idx="1"/>
          </p:cNvCxnSpPr>
          <p:nvPr/>
        </p:nvCxnSpPr>
        <p:spPr bwMode="auto">
          <a:xfrm>
            <a:off x="6680200" y="2736850"/>
            <a:ext cx="711200" cy="2286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607" name="Straight Arrow Connector 47">
            <a:extLst>
              <a:ext uri="{FF2B5EF4-FFF2-40B4-BE49-F238E27FC236}">
                <a16:creationId xmlns:a16="http://schemas.microsoft.com/office/drawing/2014/main" id="{BFA9A0D0-EDAC-156D-4124-D028770E7C6B}"/>
              </a:ext>
            </a:extLst>
          </p:cNvPr>
          <p:cNvCxnSpPr>
            <a:cxnSpLocks/>
            <a:stCxn id="24604" idx="0"/>
            <a:endCxn id="24605" idx="1"/>
          </p:cNvCxnSpPr>
          <p:nvPr/>
        </p:nvCxnSpPr>
        <p:spPr bwMode="auto">
          <a:xfrm flipV="1">
            <a:off x="6727825" y="2965450"/>
            <a:ext cx="663575" cy="327025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608" name="TextBox 50">
            <a:extLst>
              <a:ext uri="{FF2B5EF4-FFF2-40B4-BE49-F238E27FC236}">
                <a16:creationId xmlns:a16="http://schemas.microsoft.com/office/drawing/2014/main" id="{E20545FD-19CE-3FC4-7F45-68B5B23D7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0288" y="2851150"/>
            <a:ext cx="1004887" cy="368300"/>
          </a:xfrm>
          <a:prstGeom prst="rect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compiler</a:t>
            </a:r>
          </a:p>
        </p:txBody>
      </p:sp>
      <p:sp>
        <p:nvSpPr>
          <p:cNvPr id="24609" name="TextBox 51">
            <a:extLst>
              <a:ext uri="{FF2B5EF4-FFF2-40B4-BE49-F238E27FC236}">
                <a16:creationId xmlns:a16="http://schemas.microsoft.com/office/drawing/2014/main" id="{AA3888AA-F30C-56A9-541D-DFBC6A390C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8200" y="2851150"/>
            <a:ext cx="722313" cy="36988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linker</a:t>
            </a:r>
          </a:p>
        </p:txBody>
      </p:sp>
      <p:cxnSp>
        <p:nvCxnSpPr>
          <p:cNvPr id="24610" name="Curved Connector 53">
            <a:extLst>
              <a:ext uri="{FF2B5EF4-FFF2-40B4-BE49-F238E27FC236}">
                <a16:creationId xmlns:a16="http://schemas.microsoft.com/office/drawing/2014/main" id="{E2752051-C641-C500-11EB-5707CE5F85BE}"/>
              </a:ext>
            </a:extLst>
          </p:cNvPr>
          <p:cNvCxnSpPr>
            <a:cxnSpLocks/>
            <a:stCxn id="24589" idx="3"/>
            <a:endCxn id="7" idx="3"/>
          </p:cNvCxnSpPr>
          <p:nvPr/>
        </p:nvCxnSpPr>
        <p:spPr bwMode="auto">
          <a:xfrm>
            <a:off x="1193800" y="825500"/>
            <a:ext cx="1662113" cy="24907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611" name="Curved Connector 54">
            <a:extLst>
              <a:ext uri="{FF2B5EF4-FFF2-40B4-BE49-F238E27FC236}">
                <a16:creationId xmlns:a16="http://schemas.microsoft.com/office/drawing/2014/main" id="{3B5C82EA-CFEB-22E3-7953-F0904698D37E}"/>
              </a:ext>
            </a:extLst>
          </p:cNvPr>
          <p:cNvCxnSpPr>
            <a:cxnSpLocks/>
            <a:stCxn id="24590" idx="3"/>
            <a:endCxn id="7" idx="3"/>
          </p:cNvCxnSpPr>
          <p:nvPr/>
        </p:nvCxnSpPr>
        <p:spPr bwMode="auto">
          <a:xfrm>
            <a:off x="1270000" y="1993900"/>
            <a:ext cx="1585913" cy="1322388"/>
          </a:xfrm>
          <a:prstGeom prst="curvedConnector2">
            <a:avLst/>
          </a:prstGeom>
          <a:noFill/>
          <a:ln w="38100" algn="ctr">
            <a:solidFill>
              <a:srgbClr val="7030A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66B6B83-C092-814F-94AD-52B93BBECA01}"/>
              </a:ext>
            </a:extLst>
          </p:cNvPr>
          <p:cNvSpPr txBox="1"/>
          <p:nvPr/>
        </p:nvSpPr>
        <p:spPr>
          <a:xfrm>
            <a:off x="2022475" y="2413000"/>
            <a:ext cx="1319213" cy="3683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7030A0"/>
            </a:solidFill>
            <a:prstDash val="sysDash"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800" dirty="0"/>
              <a:t>digital twin</a:t>
            </a:r>
          </a:p>
        </p:txBody>
      </p:sp>
      <p:pic>
        <p:nvPicPr>
          <p:cNvPr id="24613" name="Picture 60">
            <a:extLst>
              <a:ext uri="{FF2B5EF4-FFF2-40B4-BE49-F238E27FC236}">
                <a16:creationId xmlns:a16="http://schemas.microsoft.com/office/drawing/2014/main" id="{9EE44BB9-5F35-3429-0B09-5C34591E3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413" y="24082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614" name="TextBox 61">
            <a:extLst>
              <a:ext uri="{FF2B5EF4-FFF2-40B4-BE49-F238E27FC236}">
                <a16:creationId xmlns:a16="http://schemas.microsoft.com/office/drawing/2014/main" id="{755C14E1-53B0-51ED-C966-1428ECDD6F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8213" y="2362200"/>
            <a:ext cx="1550987" cy="369888"/>
          </a:xfrm>
          <a:prstGeom prst="rect">
            <a:avLst/>
          </a:prstGeom>
          <a:noFill/>
          <a:ln w="12700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B050"/>
                </a:solidFill>
              </a:rPr>
              <a:t>object</a:t>
            </a:r>
            <a:r>
              <a:rPr lang="en-US" altLang="en-US" sz="1800"/>
              <a:t>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Box</a:t>
            </a:r>
          </a:p>
        </p:txBody>
      </p:sp>
      <p:sp>
        <p:nvSpPr>
          <p:cNvPr id="63" name="Left-Right-Up Arrow 62">
            <a:extLst>
              <a:ext uri="{FF2B5EF4-FFF2-40B4-BE49-F238E27FC236}">
                <a16:creationId xmlns:a16="http://schemas.microsoft.com/office/drawing/2014/main" id="{774248E2-6714-DD47-928C-30A97AA52DB4}"/>
              </a:ext>
            </a:extLst>
          </p:cNvPr>
          <p:cNvSpPr/>
          <p:nvPr/>
        </p:nvSpPr>
        <p:spPr bwMode="auto">
          <a:xfrm>
            <a:off x="3468688" y="4953000"/>
            <a:ext cx="874712" cy="533400"/>
          </a:xfrm>
          <a:prstGeom prst="leftRightUp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</a:endParaRPr>
          </a:p>
        </p:txBody>
      </p:sp>
      <p:cxnSp>
        <p:nvCxnSpPr>
          <p:cNvPr id="24616" name="Curved Connector 7">
            <a:extLst>
              <a:ext uri="{FF2B5EF4-FFF2-40B4-BE49-F238E27FC236}">
                <a16:creationId xmlns:a16="http://schemas.microsoft.com/office/drawing/2014/main" id="{0CD86258-6286-27F2-123B-D8059E3636C8}"/>
              </a:ext>
            </a:extLst>
          </p:cNvPr>
          <p:cNvCxnSpPr>
            <a:cxnSpLocks noChangeShapeType="1"/>
            <a:stCxn id="24605" idx="2"/>
            <a:endCxn id="7" idx="0"/>
          </p:cNvCxnSpPr>
          <p:nvPr/>
        </p:nvCxnSpPr>
        <p:spPr bwMode="auto">
          <a:xfrm rot="5400000">
            <a:off x="5772944" y="2636044"/>
            <a:ext cx="1784350" cy="2747962"/>
          </a:xfrm>
          <a:prstGeom prst="curvedConnector2">
            <a:avLst/>
          </a:prstGeom>
          <a:noFill/>
          <a:ln w="76200" algn="ctr">
            <a:solidFill>
              <a:srgbClr val="00B0F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617" name="Straight Arrow Connector 2">
            <a:extLst>
              <a:ext uri="{FF2B5EF4-FFF2-40B4-BE49-F238E27FC236}">
                <a16:creationId xmlns:a16="http://schemas.microsoft.com/office/drawing/2014/main" id="{22067B81-372B-DC64-FF5F-EC0BA72E600B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4114800" y="2781300"/>
            <a:ext cx="3581400" cy="2543175"/>
          </a:xfrm>
          <a:prstGeom prst="straightConnector1">
            <a:avLst/>
          </a:prstGeom>
          <a:noFill/>
          <a:ln w="28575" algn="ctr">
            <a:solidFill>
              <a:srgbClr val="00B05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oaring">
  <a:themeElements>
    <a:clrScheme name="Soaring 3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CBCBCB"/>
      </a:accent1>
      <a:accent2>
        <a:srgbClr val="969696"/>
      </a:accent2>
      <a:accent3>
        <a:srgbClr val="FFFFFF"/>
      </a:accent3>
      <a:accent4>
        <a:srgbClr val="000000"/>
      </a:accent4>
      <a:accent5>
        <a:srgbClr val="E2E2E2"/>
      </a:accent5>
      <a:accent6>
        <a:srgbClr val="878787"/>
      </a:accent6>
      <a:hlink>
        <a:srgbClr val="5F5F5F"/>
      </a:hlink>
      <a:folHlink>
        <a:srgbClr val="EAEAEA"/>
      </a:folHlink>
    </a:clrScheme>
    <a:fontScheme name="Soaring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" charset="0"/>
          </a:defRPr>
        </a:defPPr>
      </a:lstStyle>
    </a:lnDef>
  </a:objectDefaults>
  <a:extraClrSchemeLst>
    <a:extraClrScheme>
      <a:clrScheme name="Soaring 1">
        <a:dk1>
          <a:srgbClr val="000000"/>
        </a:dk1>
        <a:lt1>
          <a:srgbClr val="FFFFFF"/>
        </a:lt1>
        <a:dk2>
          <a:srgbClr val="0000FF"/>
        </a:dk2>
        <a:lt2>
          <a:srgbClr val="FFCC66"/>
        </a:lt2>
        <a:accent1>
          <a:srgbClr val="00FFFF"/>
        </a:accent1>
        <a:accent2>
          <a:srgbClr val="FFFF00"/>
        </a:accent2>
        <a:accent3>
          <a:srgbClr val="AAAAFF"/>
        </a:accent3>
        <a:accent4>
          <a:srgbClr val="DADADA"/>
        </a:accent4>
        <a:accent5>
          <a:srgbClr val="AAFFFF"/>
        </a:accent5>
        <a:accent6>
          <a:srgbClr val="E7E700"/>
        </a:accent6>
        <a:hlink>
          <a:srgbClr val="FF0033"/>
        </a:hlink>
        <a:folHlink>
          <a:srgbClr val="33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oaring 2">
        <a:dk1>
          <a:srgbClr val="000000"/>
        </a:dk1>
        <a:lt1>
          <a:srgbClr val="FFFFFF"/>
        </a:lt1>
        <a:dk2>
          <a:srgbClr val="000000"/>
        </a:dk2>
        <a:lt2>
          <a:srgbClr val="CCECFF"/>
        </a:lt2>
        <a:accent1>
          <a:srgbClr val="6699FF"/>
        </a:accent1>
        <a:accent2>
          <a:srgbClr val="00CCCC"/>
        </a:accent2>
        <a:accent3>
          <a:srgbClr val="FFFFFF"/>
        </a:accent3>
        <a:accent4>
          <a:srgbClr val="000000"/>
        </a:accent4>
        <a:accent5>
          <a:srgbClr val="B8CAFF"/>
        </a:accent5>
        <a:accent6>
          <a:srgbClr val="00B9B9"/>
        </a:accent6>
        <a:hlink>
          <a:srgbClr val="CC99FF"/>
        </a:hlink>
        <a:folHlink>
          <a:srgbClr val="66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oaring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CBCBCB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878787"/>
        </a:accent6>
        <a:hlink>
          <a:srgbClr val="5F5F5F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oaring 4">
        <a:dk1>
          <a:srgbClr val="000000"/>
        </a:dk1>
        <a:lt1>
          <a:srgbClr val="FFFFFF"/>
        </a:lt1>
        <a:dk2>
          <a:srgbClr val="008080"/>
        </a:dk2>
        <a:lt2>
          <a:srgbClr val="FFCC66"/>
        </a:lt2>
        <a:accent1>
          <a:srgbClr val="0099CC"/>
        </a:accent1>
        <a:accent2>
          <a:srgbClr val="FFFF00"/>
        </a:accent2>
        <a:accent3>
          <a:srgbClr val="AAC0C0"/>
        </a:accent3>
        <a:accent4>
          <a:srgbClr val="DADADA"/>
        </a:accent4>
        <a:accent5>
          <a:srgbClr val="AACAE2"/>
        </a:accent5>
        <a:accent6>
          <a:srgbClr val="E7E700"/>
        </a:accent6>
        <a:hlink>
          <a:srgbClr val="6600CC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oaring 5">
        <a:dk1>
          <a:srgbClr val="000000"/>
        </a:dk1>
        <a:lt1>
          <a:srgbClr val="FFFFFF"/>
        </a:lt1>
        <a:dk2>
          <a:srgbClr val="993300"/>
        </a:dk2>
        <a:lt2>
          <a:srgbClr val="FFCC66"/>
        </a:lt2>
        <a:accent1>
          <a:srgbClr val="FF6633"/>
        </a:accent1>
        <a:accent2>
          <a:srgbClr val="FFFF00"/>
        </a:accent2>
        <a:accent3>
          <a:srgbClr val="CAADAA"/>
        </a:accent3>
        <a:accent4>
          <a:srgbClr val="DADADA"/>
        </a:accent4>
        <a:accent5>
          <a:srgbClr val="FFB8AD"/>
        </a:accent5>
        <a:accent6>
          <a:srgbClr val="E7E700"/>
        </a:accent6>
        <a:hlink>
          <a:srgbClr val="CC0000"/>
        </a:hlink>
        <a:folHlink>
          <a:srgbClr val="CC66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C:\MSOffice\Templates\Presentation Designs\Soaring.pot</Template>
  <TotalTime>1361</TotalTime>
  <Words>3849</Words>
  <Application>Microsoft Macintosh PowerPoint</Application>
  <PresentationFormat>On-screen Show (4:3)</PresentationFormat>
  <Paragraphs>946</Paragraphs>
  <Slides>66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5" baseType="lpstr">
      <vt:lpstr>Abadi MT Condensed Extra Bold</vt:lpstr>
      <vt:lpstr>Arial</vt:lpstr>
      <vt:lpstr>Comic Sans MS</vt:lpstr>
      <vt:lpstr>Courier</vt:lpstr>
      <vt:lpstr>Courier New</vt:lpstr>
      <vt:lpstr>Menlo</vt:lpstr>
      <vt:lpstr>Monotype Sorts</vt:lpstr>
      <vt:lpstr>Times New Roman</vt:lpstr>
      <vt:lpstr>Soaring</vt:lpstr>
      <vt:lpstr>ecs36b Spring 2020: Software Development &amp; Object-Oriented Programming #03: Operator Overloading (1/2)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Operator Overloading Chapter 12, Horton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Overloadable Operators</vt:lpstr>
      <vt:lpstr>Warning!!</vt:lpstr>
      <vt:lpstr>PowerPoint Presentation</vt:lpstr>
      <vt:lpstr>PowerPoint Presentation</vt:lpstr>
      <vt:lpstr>PowerPoint Presentation</vt:lpstr>
      <vt:lpstr>Person.cpp</vt:lpstr>
      <vt:lpstr>PowerPoint Presentation</vt:lpstr>
      <vt:lpstr>Person.cpp</vt:lpstr>
      <vt:lpstr>PowerPoint Presentation</vt:lpstr>
      <vt:lpstr>Person.cpp</vt:lpstr>
      <vt:lpstr>PowerPoint Presentation</vt:lpstr>
      <vt:lpstr>Operator Overloading Chapter 12, Horton</vt:lpstr>
      <vt:lpstr>PowerPoint Presentation</vt:lpstr>
      <vt:lpstr>PowerPoint Presentation</vt:lpstr>
      <vt:lpstr>Person.cpp</vt:lpstr>
      <vt:lpstr>PowerPoint Presentation</vt:lpstr>
      <vt:lpstr>PowerPoint Presentation</vt:lpstr>
      <vt:lpstr>Overloading Relational Operators</vt:lpstr>
      <vt:lpstr>Comparing these two pieces of programs</vt:lpstr>
      <vt:lpstr>PowerPoint Presentation</vt:lpstr>
      <vt:lpstr>PowerPoint Presentation</vt:lpstr>
      <vt:lpstr>Compiler plays smart…</vt:lpstr>
      <vt:lpstr>PowerPoint Presentation</vt:lpstr>
      <vt:lpstr>PowerPoint Presentation</vt:lpstr>
      <vt:lpstr>PowerPoint Presentation</vt:lpstr>
      <vt:lpstr>Default Constructors and Assignments (also Destructors, Chapter 12, pp 374-380) </vt:lpstr>
      <vt:lpstr>Constructors</vt:lpstr>
      <vt:lpstr>How to define and call?</vt:lpstr>
      <vt:lpstr>New and delete</vt:lpstr>
      <vt:lpstr>How to define and call?</vt:lpstr>
      <vt:lpstr>How to define and call?</vt:lpstr>
      <vt:lpstr>How to define and call?</vt:lpstr>
      <vt:lpstr>How to define and call?</vt:lpstr>
      <vt:lpstr>How to define and call?</vt:lpstr>
      <vt:lpstr>How to define and call?</vt:lpstr>
      <vt:lpstr>Constructors</vt:lpstr>
      <vt:lpstr>Implicitly-Declared Constructors</vt:lpstr>
      <vt:lpstr>PowerPoint Presentation</vt:lpstr>
      <vt:lpstr>Constructors</vt:lpstr>
      <vt:lpstr>PowerPoint Presentation</vt:lpstr>
      <vt:lpstr>PowerPoint Presentation</vt:lpstr>
      <vt:lpstr>PowerPoint Presentation</vt:lpstr>
      <vt:lpstr>PowerPoint Presentation</vt:lpstr>
      <vt:lpstr>Default Constructors and Assignments (also Destructors, Chapter 12, pp 374-380) </vt:lpstr>
      <vt:lpstr>Other topics in Chapter 12</vt:lpstr>
      <vt:lpstr>Two topics</vt:lpstr>
      <vt:lpstr>Two topics</vt:lpstr>
      <vt:lpstr>Chapter 13, Inheritance Chapter 14, Polymorphism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ecs36a Spring 2020: Software Development &amp; Object-Oriented Programming #00: a welcome message</dc:title>
  <dc:creator>Felix Wu</dc:creator>
  <cp:lastModifiedBy>Felix Wu</cp:lastModifiedBy>
  <cp:revision>69</cp:revision>
  <cp:lastPrinted>2020-04-06T03:47:10Z</cp:lastPrinted>
  <dcterms:created xsi:type="dcterms:W3CDTF">2020-03-30T05:59:12Z</dcterms:created>
  <dcterms:modified xsi:type="dcterms:W3CDTF">2022-10-05T21:47:52Z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2</vt:i4>
  </property>
  <property fmtid="{D5CDD505-2E9C-101B-9397-08002B2CF9AE}" pid="3" name="GraphicType">
    <vt:i4>2</vt:i4>
  </property>
  <property fmtid="{D5CDD505-2E9C-101B-9397-08002B2CF9AE}" pid="4" name="Compression">
    <vt:i4>70</vt:i4>
  </property>
  <property fmtid="{D5CDD505-2E9C-101B-9397-08002B2CF9AE}" pid="5" name="ScreenSize">
    <vt:i4>1</vt:i4>
  </property>
  <property fmtid="{D5CDD505-2E9C-101B-9397-08002B2CF9AE}" pid="6" name="ScreenUsage">
    <vt:i4>2</vt:i4>
  </property>
  <property fmtid="{D5CDD505-2E9C-101B-9397-08002B2CF9AE}" pid="7" name="MailAddress">
    <vt:lpwstr>wu@csc.ncsu.edu</vt:lpwstr>
  </property>
  <property fmtid="{D5CDD505-2E9C-101B-9397-08002B2CF9AE}" pid="8" name="HomePage">
    <vt:lpwstr>http://shang.csc.ncsu.edu</vt:lpwstr>
  </property>
  <property fmtid="{D5CDD505-2E9C-101B-9397-08002B2CF9AE}" pid="9" name="Other">
    <vt:lpwstr/>
  </property>
  <property fmtid="{D5CDD505-2E9C-101B-9397-08002B2CF9AE}" pid="10" name="DownloadOriginal">
    <vt:bool>true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1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C:\FelixWu</vt:lpwstr>
  </property>
</Properties>
</file>